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27" r:id="rId4"/>
  </p:sldMasterIdLst>
  <p:notesMasterIdLst>
    <p:notesMasterId r:id="rId23"/>
  </p:notesMasterIdLst>
  <p:sldIdLst>
    <p:sldId id="291" r:id="rId5"/>
    <p:sldId id="296" r:id="rId6"/>
    <p:sldId id="304" r:id="rId7"/>
    <p:sldId id="301" r:id="rId8"/>
    <p:sldId id="300" r:id="rId9"/>
    <p:sldId id="319" r:id="rId10"/>
    <p:sldId id="307" r:id="rId11"/>
    <p:sldId id="303" r:id="rId12"/>
    <p:sldId id="297" r:id="rId13"/>
    <p:sldId id="288" r:id="rId14"/>
    <p:sldId id="311" r:id="rId15"/>
    <p:sldId id="316" r:id="rId16"/>
    <p:sldId id="315" r:id="rId17"/>
    <p:sldId id="320" r:id="rId18"/>
    <p:sldId id="313" r:id="rId19"/>
    <p:sldId id="314" r:id="rId20"/>
    <p:sldId id="317" r:id="rId21"/>
    <p:sldId id="31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6468" autoAdjust="0"/>
    <p:restoredTop sz="72620" autoAdjust="0"/>
  </p:normalViewPr>
  <p:slideViewPr>
    <p:cSldViewPr snapToGrid="0">
      <p:cViewPr varScale="1">
        <p:scale>
          <a:sx n="78" d="100"/>
          <a:sy n="78" d="100"/>
        </p:scale>
        <p:origin x="-448" y="-1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F1FEF-1B40-4C1A-8AEF-8814A0EE2B53}" type="datetimeFigureOut">
              <a:rPr lang="en-US" smtClean="0"/>
              <a:t>7/8/20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CDA203-B1C5-4B67-907E-CCAAAB828AC1}" type="slidenum">
              <a:rPr lang="en-US" smtClean="0"/>
              <a:t>‹#›</a:t>
            </a:fld>
            <a:endParaRPr lang="en-US"/>
          </a:p>
        </p:txBody>
      </p:sp>
    </p:spTree>
    <p:extLst>
      <p:ext uri="{BB962C8B-B14F-4D97-AF65-F5344CB8AC3E}">
        <p14:creationId xmlns:p14="http://schemas.microsoft.com/office/powerpoint/2010/main" val="453228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communication be one way?</a:t>
            </a:r>
          </a:p>
        </p:txBody>
      </p:sp>
      <p:sp>
        <p:nvSpPr>
          <p:cNvPr id="4" name="Slide Number Placeholder 3"/>
          <p:cNvSpPr>
            <a:spLocks noGrp="1"/>
          </p:cNvSpPr>
          <p:nvPr>
            <p:ph type="sldNum" sz="quarter" idx="5"/>
          </p:nvPr>
        </p:nvSpPr>
        <p:spPr/>
        <p:txBody>
          <a:bodyPr/>
          <a:lstStyle/>
          <a:p>
            <a:fld id="{55CDA203-B1C5-4B67-907E-CCAAAB828AC1}" type="slidenum">
              <a:rPr lang="en-US" smtClean="0"/>
              <a:t>2</a:t>
            </a:fld>
            <a:endParaRPr lang="en-US"/>
          </a:p>
        </p:txBody>
      </p:sp>
    </p:spTree>
    <p:extLst>
      <p:ext uri="{BB962C8B-B14F-4D97-AF65-F5344CB8AC3E}">
        <p14:creationId xmlns:p14="http://schemas.microsoft.com/office/powerpoint/2010/main" val="2601275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THINK </a:t>
            </a:r>
            <a:r>
              <a:rPr lang="en-US" sz="1200" dirty="0">
                <a:solidFill>
                  <a:srgbClr val="2A2A2A"/>
                </a:solidFill>
                <a:effectLst/>
                <a:latin typeface="Arial" panose="020B0604020202020204" pitchFamily="34" charset="0"/>
                <a:ea typeface="Times New Roman" panose="02020603050405020304" pitchFamily="18" charset="0"/>
              </a:rPr>
              <a:t> -   why does it matter (for you and/or the listening audience) and any desired outcomes. Determine the essential information you need to communicate, based on the person’s current and required knowledge. Think through the risks by considering how you will answer any potential objections and correct any misconceptions.</a:t>
            </a:r>
            <a:endParaRPr lang="en-US"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2A2A2A"/>
              </a:solidFill>
              <a:effectLst/>
              <a:latin typeface="Arial" panose="020B0604020202020204" pitchFamily="34"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5CDA203-B1C5-4B67-907E-CCAAAB828AC1}" type="slidenum">
              <a:rPr lang="en-US" smtClean="0"/>
              <a:t>12</a:t>
            </a:fld>
            <a:endParaRPr lang="en-US"/>
          </a:p>
        </p:txBody>
      </p:sp>
    </p:spTree>
    <p:extLst>
      <p:ext uri="{BB962C8B-B14F-4D97-AF65-F5344CB8AC3E}">
        <p14:creationId xmlns:p14="http://schemas.microsoft.com/office/powerpoint/2010/main" val="3430755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sz="1800" b="1" dirty="0">
                <a:solidFill>
                  <a:srgbClr val="383838"/>
                </a:solidFill>
                <a:effectLst/>
                <a:latin typeface="Arial" panose="020B0604020202020204" pitchFamily="34" charset="0"/>
                <a:ea typeface="Times New Roman" panose="02020603050405020304" pitchFamily="18" charset="0"/>
              </a:rPr>
              <a:t>Activity –</a:t>
            </a:r>
          </a:p>
          <a:p>
            <a:pPr marL="0" marR="0"/>
            <a:endParaRPr lang="en-US" sz="1800" b="1" dirty="0">
              <a:solidFill>
                <a:srgbClr val="383838"/>
              </a:solidFill>
              <a:effectLst/>
              <a:latin typeface="Arial" panose="020B0604020202020204" pitchFamily="34" charset="0"/>
            </a:endParaRPr>
          </a:p>
          <a:p>
            <a:pPr marL="0" marR="0"/>
            <a:r>
              <a:rPr lang="en-US" sz="1800" b="1" dirty="0">
                <a:solidFill>
                  <a:srgbClr val="383838"/>
                </a:solidFill>
                <a:effectLst/>
                <a:latin typeface="Arial" panose="020B0604020202020204" pitchFamily="34" charset="0"/>
              </a:rPr>
              <a:t>Students select better communication option.</a:t>
            </a:r>
            <a:endParaRPr lang="en-US" dirty="0"/>
          </a:p>
        </p:txBody>
      </p:sp>
      <p:sp>
        <p:nvSpPr>
          <p:cNvPr id="4" name="Slide Number Placeholder 3"/>
          <p:cNvSpPr>
            <a:spLocks noGrp="1"/>
          </p:cNvSpPr>
          <p:nvPr>
            <p:ph type="sldNum" sz="quarter" idx="5"/>
          </p:nvPr>
        </p:nvSpPr>
        <p:spPr/>
        <p:txBody>
          <a:bodyPr/>
          <a:lstStyle/>
          <a:p>
            <a:fld id="{55CDA203-B1C5-4B67-907E-CCAAAB828AC1}" type="slidenum">
              <a:rPr lang="en-US" smtClean="0"/>
              <a:t>15</a:t>
            </a:fld>
            <a:endParaRPr lang="en-US"/>
          </a:p>
        </p:txBody>
      </p:sp>
    </p:spTree>
    <p:extLst>
      <p:ext uri="{BB962C8B-B14F-4D97-AF65-F5344CB8AC3E}">
        <p14:creationId xmlns:p14="http://schemas.microsoft.com/office/powerpoint/2010/main" val="747379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sz="1800" b="1" dirty="0">
                <a:solidFill>
                  <a:srgbClr val="383838"/>
                </a:solidFill>
                <a:effectLst/>
                <a:latin typeface="Arial" panose="020B0604020202020204" pitchFamily="34" charset="0"/>
                <a:ea typeface="Times New Roman" panose="02020603050405020304" pitchFamily="18" charset="0"/>
              </a:rPr>
              <a:t>Descriptive Activities</a:t>
            </a:r>
            <a:endParaRPr lang="en-US" sz="1800" b="1" dirty="0">
              <a:effectLst/>
              <a:latin typeface="Times New Roman" panose="02020603050405020304" pitchFamily="18" charset="0"/>
              <a:ea typeface="Times New Roman" panose="02020603050405020304" pitchFamily="18" charset="0"/>
            </a:endParaRPr>
          </a:p>
          <a:p>
            <a:r>
              <a:rPr lang="en-US" sz="1800" dirty="0">
                <a:solidFill>
                  <a:srgbClr val="000000"/>
                </a:solidFill>
                <a:effectLst/>
                <a:latin typeface="Arial" panose="020B0604020202020204" pitchFamily="34" charset="0"/>
                <a:ea typeface="Calibri" panose="020F0502020204030204" pitchFamily="34" charset="0"/>
              </a:rPr>
              <a:t>b</a:t>
            </a:r>
            <a:endParaRPr lang="en-US" dirty="0"/>
          </a:p>
        </p:txBody>
      </p:sp>
      <p:sp>
        <p:nvSpPr>
          <p:cNvPr id="4" name="Slide Number Placeholder 3"/>
          <p:cNvSpPr>
            <a:spLocks noGrp="1"/>
          </p:cNvSpPr>
          <p:nvPr>
            <p:ph type="sldNum" sz="quarter" idx="5"/>
          </p:nvPr>
        </p:nvSpPr>
        <p:spPr/>
        <p:txBody>
          <a:bodyPr/>
          <a:lstStyle/>
          <a:p>
            <a:fld id="{55CDA203-B1C5-4B67-907E-CCAAAB828AC1}" type="slidenum">
              <a:rPr lang="en-US" smtClean="0"/>
              <a:t>16</a:t>
            </a:fld>
            <a:endParaRPr lang="en-US"/>
          </a:p>
        </p:txBody>
      </p:sp>
    </p:spTree>
    <p:extLst>
      <p:ext uri="{BB962C8B-B14F-4D97-AF65-F5344CB8AC3E}">
        <p14:creationId xmlns:p14="http://schemas.microsoft.com/office/powerpoint/2010/main" val="482318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sz="1800" b="1" dirty="0">
                <a:solidFill>
                  <a:srgbClr val="383838"/>
                </a:solidFill>
                <a:effectLst/>
                <a:latin typeface="Arial" panose="020B0604020202020204" pitchFamily="34" charset="0"/>
                <a:ea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55CDA203-B1C5-4B67-907E-CCAAAB828AC1}" type="slidenum">
              <a:rPr lang="en-US" smtClean="0"/>
              <a:t>17</a:t>
            </a:fld>
            <a:endParaRPr lang="en-US"/>
          </a:p>
        </p:txBody>
      </p:sp>
    </p:spTree>
    <p:extLst>
      <p:ext uri="{BB962C8B-B14F-4D97-AF65-F5344CB8AC3E}">
        <p14:creationId xmlns:p14="http://schemas.microsoft.com/office/powerpoint/2010/main" val="1085117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sz="1800" b="1" dirty="0">
                <a:solidFill>
                  <a:srgbClr val="383838"/>
                </a:solidFill>
                <a:effectLst/>
                <a:latin typeface="Arial" panose="020B0604020202020204" pitchFamily="34" charset="0"/>
                <a:ea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55CDA203-B1C5-4B67-907E-CCAAAB828AC1}" type="slidenum">
              <a:rPr lang="en-US" smtClean="0"/>
              <a:t>18</a:t>
            </a:fld>
            <a:endParaRPr lang="en-US"/>
          </a:p>
        </p:txBody>
      </p:sp>
    </p:spTree>
    <p:extLst>
      <p:ext uri="{BB962C8B-B14F-4D97-AF65-F5344CB8AC3E}">
        <p14:creationId xmlns:p14="http://schemas.microsoft.com/office/powerpoint/2010/main" val="1942557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solidFill>
                  <a:srgbClr val="2A2A2A"/>
                </a:solidFill>
                <a:effectLst/>
                <a:latin typeface="Arial" panose="020B0604020202020204" pitchFamily="34" charset="0"/>
                <a:ea typeface="Times New Roman" panose="02020603050405020304" pitchFamily="18" charset="0"/>
              </a:rPr>
              <a:t>We all determine which purpose our communication falls into.   </a:t>
            </a:r>
            <a:r>
              <a:rPr lang="en-US" sz="1200" dirty="0">
                <a:solidFill>
                  <a:srgbClr val="2A2A2A"/>
                </a:solidFill>
                <a:effectLst/>
                <a:latin typeface="Arial" panose="020B0604020202020204" pitchFamily="34" charset="0"/>
              </a:rPr>
              <a:t>Sometimes it is more than one area.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2A2A2A"/>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A2A2A"/>
                </a:solidFill>
                <a:effectLst/>
                <a:latin typeface="Arial" panose="020B0604020202020204" pitchFamily="34" charset="0"/>
              </a:rPr>
              <a:t>WHAT DO YOU FEEL MORE OFTEN IS THE COMMUNCIATION PURPOSE WHEN YOU SPEAK TO: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A2A2A"/>
                </a:solidFill>
                <a:effectLst/>
                <a:latin typeface="Arial" panose="020B0604020202020204" pitchFamily="34" charset="0"/>
              </a:rPr>
              <a:t>PARENTS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A2A2A"/>
                </a:solidFill>
                <a:effectLst/>
                <a:latin typeface="Arial" panose="020B0604020202020204" pitchFamily="34" charset="0"/>
              </a:rPr>
              <a:t>SCHOOL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A2A2A"/>
                </a:solidFill>
                <a:effectLst/>
                <a:latin typeface="Arial" panose="020B0604020202020204" pitchFamily="34" charset="0"/>
              </a:rPr>
              <a:t>PEERS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A2A2A"/>
                </a:solidFill>
                <a:effectLst/>
                <a:latin typeface="Arial" panose="020B0604020202020204" pitchFamily="34" charset="0"/>
              </a:rPr>
              <a:t> </a:t>
            </a:r>
            <a:endParaRPr lang="en-US" dirty="0"/>
          </a:p>
        </p:txBody>
      </p:sp>
      <p:sp>
        <p:nvSpPr>
          <p:cNvPr id="4" name="Slide Number Placeholder 3"/>
          <p:cNvSpPr>
            <a:spLocks noGrp="1"/>
          </p:cNvSpPr>
          <p:nvPr>
            <p:ph type="sldNum" sz="quarter" idx="5"/>
          </p:nvPr>
        </p:nvSpPr>
        <p:spPr/>
        <p:txBody>
          <a:bodyPr/>
          <a:lstStyle/>
          <a:p>
            <a:fld id="{55CDA203-B1C5-4B67-907E-CCAAAB828AC1}" type="slidenum">
              <a:rPr lang="en-US" smtClean="0"/>
              <a:t>3</a:t>
            </a:fld>
            <a:endParaRPr lang="en-US"/>
          </a:p>
        </p:txBody>
      </p:sp>
    </p:spTree>
    <p:extLst>
      <p:ext uri="{BB962C8B-B14F-4D97-AF65-F5344CB8AC3E}">
        <p14:creationId xmlns:p14="http://schemas.microsoft.com/office/powerpoint/2010/main" val="3396128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Most people think about communication as speaking to someone, but communication actually has 2 components, with a lot of examples within each component – VERBAL (spoken and written) and NONVERBAL (communication without words and includes pictures, such behaviors as facial expressions, touching, gestures, posture, body language and spatial distance between two people.    </a:t>
            </a:r>
            <a:endParaRPr lang="en-US" dirty="0"/>
          </a:p>
          <a:p>
            <a:endParaRPr lang="en-US" dirty="0"/>
          </a:p>
          <a:p>
            <a:r>
              <a:rPr lang="en-US" dirty="0"/>
              <a:t>Verbal – speaking to one or more people, making sounds</a:t>
            </a:r>
          </a:p>
          <a:p>
            <a:r>
              <a:rPr lang="en-US" dirty="0"/>
              <a:t>Written – on paper, via smart phones and the computer</a:t>
            </a:r>
          </a:p>
          <a:p>
            <a:r>
              <a:rPr lang="en-US" dirty="0"/>
              <a:t>Non-verbal – our body language and facial expressions</a:t>
            </a:r>
          </a:p>
          <a:p>
            <a:r>
              <a:rPr lang="en-US" dirty="0"/>
              <a:t>Visual – use of pictures to depict how we’re feeling.  I.e. emojis</a:t>
            </a:r>
          </a:p>
          <a:p>
            <a:endParaRPr lang="en-US" dirty="0"/>
          </a:p>
          <a:p>
            <a:r>
              <a:rPr lang="en-US" dirty="0"/>
              <a:t>IN-PERSON</a:t>
            </a:r>
          </a:p>
          <a:p>
            <a:r>
              <a:rPr lang="en-US" dirty="0"/>
              <a:t>VIRTUALLY</a:t>
            </a:r>
          </a:p>
          <a:p>
            <a:endParaRPr lang="en-US" dirty="0"/>
          </a:p>
          <a:p>
            <a:r>
              <a:rPr lang="en-US" dirty="0"/>
              <a:t>FACILITATOR -  ASK STUDENTS TO SHARE HOW THEY COMMUNICATE THE MOST and when/ why they would use different formats.   If no volunteers call upon 2 students.  </a:t>
            </a:r>
          </a:p>
          <a:p>
            <a:endParaRPr lang="en-US" dirty="0"/>
          </a:p>
        </p:txBody>
      </p:sp>
      <p:sp>
        <p:nvSpPr>
          <p:cNvPr id="4" name="Slide Number Placeholder 3"/>
          <p:cNvSpPr>
            <a:spLocks noGrp="1"/>
          </p:cNvSpPr>
          <p:nvPr>
            <p:ph type="sldNum" sz="quarter" idx="5"/>
          </p:nvPr>
        </p:nvSpPr>
        <p:spPr/>
        <p:txBody>
          <a:bodyPr/>
          <a:lstStyle/>
          <a:p>
            <a:fld id="{55CDA203-B1C5-4B67-907E-CCAAAB828AC1}" type="slidenum">
              <a:rPr lang="en-US" smtClean="0"/>
              <a:t>4</a:t>
            </a:fld>
            <a:endParaRPr lang="en-US"/>
          </a:p>
        </p:txBody>
      </p:sp>
    </p:spTree>
    <p:extLst>
      <p:ext uri="{BB962C8B-B14F-4D97-AF65-F5344CB8AC3E}">
        <p14:creationId xmlns:p14="http://schemas.microsoft.com/office/powerpoint/2010/main" val="3772506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55CDA203-B1C5-4B67-907E-CCAAAB828AC1}" type="slidenum">
              <a:rPr lang="en-US" smtClean="0"/>
              <a:t>5</a:t>
            </a:fld>
            <a:endParaRPr lang="en-US"/>
          </a:p>
        </p:txBody>
      </p:sp>
    </p:spTree>
    <p:extLst>
      <p:ext uri="{BB962C8B-B14F-4D97-AF65-F5344CB8AC3E}">
        <p14:creationId xmlns:p14="http://schemas.microsoft.com/office/powerpoint/2010/main" val="3081990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 Student participation to name others.</a:t>
            </a:r>
            <a:endParaRPr lang="en-US" dirty="0"/>
          </a:p>
        </p:txBody>
      </p:sp>
      <p:sp>
        <p:nvSpPr>
          <p:cNvPr id="4" name="Slide Number Placeholder 3"/>
          <p:cNvSpPr>
            <a:spLocks noGrp="1"/>
          </p:cNvSpPr>
          <p:nvPr>
            <p:ph type="sldNum" sz="quarter" idx="5"/>
          </p:nvPr>
        </p:nvSpPr>
        <p:spPr/>
        <p:txBody>
          <a:bodyPr/>
          <a:lstStyle/>
          <a:p>
            <a:fld id="{55CDA203-B1C5-4B67-907E-CCAAAB828AC1}" type="slidenum">
              <a:rPr lang="en-US" smtClean="0"/>
              <a:t>6</a:t>
            </a:fld>
            <a:endParaRPr lang="en-US"/>
          </a:p>
        </p:txBody>
      </p:sp>
    </p:spTree>
    <p:extLst>
      <p:ext uri="{BB962C8B-B14F-4D97-AF65-F5344CB8AC3E}">
        <p14:creationId xmlns:p14="http://schemas.microsoft.com/office/powerpoint/2010/main" val="1390128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some of the barriers to good communications?</a:t>
            </a:r>
          </a:p>
          <a:p>
            <a:endParaRPr lang="en-US" dirty="0"/>
          </a:p>
          <a:p>
            <a:pPr marL="0" marR="0">
              <a:spcBef>
                <a:spcPts val="1500"/>
              </a:spcBef>
              <a:spcAft>
                <a:spcPts val="750"/>
              </a:spcAft>
            </a:pPr>
            <a:r>
              <a:rPr lang="en-US" sz="1200" dirty="0">
                <a:solidFill>
                  <a:srgbClr val="002060"/>
                </a:solidFill>
                <a:latin typeface="Georgia" panose="02040502050405020303" pitchFamily="18" charset="0"/>
              </a:rPr>
              <a:t>Disconnect: </a:t>
            </a:r>
            <a:r>
              <a:rPr lang="en-US" sz="1200" b="0" dirty="0">
                <a:solidFill>
                  <a:srgbClr val="000000"/>
                </a:solidFill>
                <a:effectLst/>
                <a:latin typeface="Helvetica" panose="020B0604020202020204" pitchFamily="34" charset="0"/>
                <a:ea typeface="Times New Roman" panose="02020603050405020304" pitchFamily="18" charset="0"/>
              </a:rPr>
              <a:t>Miscommunication that creates frustration</a:t>
            </a:r>
          </a:p>
          <a:p>
            <a:pPr marL="0">
              <a:spcBef>
                <a:spcPts val="1500"/>
              </a:spcBef>
              <a:spcAft>
                <a:spcPts val="750"/>
              </a:spcAft>
            </a:pPr>
            <a:r>
              <a:rPr lang="en-US" sz="1200" dirty="0">
                <a:solidFill>
                  <a:srgbClr val="002060"/>
                </a:solidFill>
                <a:latin typeface="Georgia" panose="02040502050405020303" pitchFamily="18" charset="0"/>
              </a:rPr>
              <a:t>Radio Silence: </a:t>
            </a:r>
            <a:r>
              <a:rPr lang="en-US" sz="1200" b="0" dirty="0">
                <a:solidFill>
                  <a:srgbClr val="000000"/>
                </a:solidFill>
                <a:effectLst/>
                <a:latin typeface="Helvetica" panose="020B0604020202020204" pitchFamily="34" charset="0"/>
                <a:ea typeface="Times New Roman" panose="02020603050405020304" pitchFamily="18" charset="0"/>
              </a:rPr>
              <a:t>Too little communication that causes     anxiety</a:t>
            </a:r>
            <a:endParaRPr lang="en-US" sz="1200" b="1" dirty="0">
              <a:effectLst/>
              <a:latin typeface="Times New Roman" panose="02020603050405020304" pitchFamily="18" charset="0"/>
              <a:ea typeface="Times New Roman" panose="02020603050405020304" pitchFamily="18" charset="0"/>
            </a:endParaRPr>
          </a:p>
          <a:p>
            <a:pPr marL="0">
              <a:spcBef>
                <a:spcPts val="1500"/>
              </a:spcBef>
              <a:spcAft>
                <a:spcPts val="750"/>
              </a:spcAft>
            </a:pPr>
            <a:r>
              <a:rPr lang="en-US" sz="1200" dirty="0">
                <a:solidFill>
                  <a:srgbClr val="002060"/>
                </a:solidFill>
                <a:latin typeface="Georgia" panose="02040502050405020303" pitchFamily="18" charset="0"/>
              </a:rPr>
              <a:t>Constant Pings: </a:t>
            </a:r>
            <a:r>
              <a:rPr lang="en-US" sz="1200" b="0" dirty="0">
                <a:solidFill>
                  <a:srgbClr val="000000"/>
                </a:solidFill>
                <a:effectLst/>
                <a:latin typeface="Helvetica" panose="020B0604020202020204" pitchFamily="34" charset="0"/>
                <a:ea typeface="Times New Roman" panose="02020603050405020304" pitchFamily="18" charset="0"/>
              </a:rPr>
              <a:t>Too much communication that leads to annoyance</a:t>
            </a:r>
            <a:endParaRPr lang="en-US" sz="1200" b="1"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5CDA203-B1C5-4B67-907E-CCAAAB828AC1}" type="slidenum">
              <a:rPr lang="en-US" smtClean="0"/>
              <a:t>8</a:t>
            </a:fld>
            <a:endParaRPr lang="en-US"/>
          </a:p>
        </p:txBody>
      </p:sp>
    </p:spTree>
    <p:extLst>
      <p:ext uri="{BB962C8B-B14F-4D97-AF65-F5344CB8AC3E}">
        <p14:creationId xmlns:p14="http://schemas.microsoft.com/office/powerpoint/2010/main" val="1161139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we seeing or experiencing today that are examples of poor communication?</a:t>
            </a:r>
          </a:p>
          <a:p>
            <a:endParaRPr lang="en-US" dirty="0"/>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Miscommunication is the cause of many arguments and fights. Specific skills can be learned so others will understand your messages.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A2A2A"/>
                </a:solidFill>
                <a:effectLst/>
                <a:latin typeface="Arial" panose="020B0604020202020204" pitchFamily="34" charset="0"/>
              </a:rPr>
              <a:t>FACILITATOR -  QUESTION FOR STUDENTS – “HAVE YOU EVER SAID OR WRITTEN ANYTHING AND THEN ASKED YOURSELF AFTERWARDS – “WHY DID I SAY THAT?”  SOMETIMES WE MAY COMMUNCIATE SO QUICKLY WITHOUT THINKING THROUGH THE PURPOSE OR POSSIBLY THE ADVERSE AFFECT OF THE COMMUNCIATION.</a:t>
            </a:r>
            <a:endParaRPr lang="en-US" dirty="0"/>
          </a:p>
          <a:p>
            <a:endParaRPr lang="en-US" dirty="0"/>
          </a:p>
        </p:txBody>
      </p:sp>
      <p:sp>
        <p:nvSpPr>
          <p:cNvPr id="4" name="Slide Number Placeholder 3"/>
          <p:cNvSpPr>
            <a:spLocks noGrp="1"/>
          </p:cNvSpPr>
          <p:nvPr>
            <p:ph type="sldNum" sz="quarter" idx="5"/>
          </p:nvPr>
        </p:nvSpPr>
        <p:spPr/>
        <p:txBody>
          <a:bodyPr/>
          <a:lstStyle/>
          <a:p>
            <a:fld id="{55CDA203-B1C5-4B67-907E-CCAAAB828AC1}" type="slidenum">
              <a:rPr lang="en-US" smtClean="0"/>
              <a:t>9</a:t>
            </a:fld>
            <a:endParaRPr lang="en-US"/>
          </a:p>
        </p:txBody>
      </p:sp>
    </p:spTree>
    <p:extLst>
      <p:ext uri="{BB962C8B-B14F-4D97-AF65-F5344CB8AC3E}">
        <p14:creationId xmlns:p14="http://schemas.microsoft.com/office/powerpoint/2010/main" val="204266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CDA203-B1C5-4B67-907E-CCAAAB828AC1}" type="slidenum">
              <a:rPr lang="en-US" smtClean="0"/>
              <a:t>10</a:t>
            </a:fld>
            <a:endParaRPr lang="en-US"/>
          </a:p>
        </p:txBody>
      </p:sp>
    </p:spTree>
    <p:extLst>
      <p:ext uri="{BB962C8B-B14F-4D97-AF65-F5344CB8AC3E}">
        <p14:creationId xmlns:p14="http://schemas.microsoft.com/office/powerpoint/2010/main" val="133234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2A2A2A"/>
              </a:solidFill>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2A2A2A"/>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55CDA203-B1C5-4B67-907E-CCAAAB828AC1}" type="slidenum">
              <a:rPr lang="en-US" smtClean="0"/>
              <a:t>11</a:t>
            </a:fld>
            <a:endParaRPr lang="en-US"/>
          </a:p>
        </p:txBody>
      </p:sp>
    </p:spTree>
    <p:extLst>
      <p:ext uri="{BB962C8B-B14F-4D97-AF65-F5344CB8AC3E}">
        <p14:creationId xmlns:p14="http://schemas.microsoft.com/office/powerpoint/2010/main" val="1730021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35FE93-0A87-405D-BDE5-D0DAB82AC7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BF877E1-F657-4226-8E87-D946EFCF2D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43CC6C25-682D-48B9-923C-C8B584A78E80}"/>
              </a:ext>
            </a:extLst>
          </p:cNvPr>
          <p:cNvSpPr>
            <a:spLocks noGrp="1"/>
          </p:cNvSpPr>
          <p:nvPr>
            <p:ph type="dt" sz="half" idx="10"/>
          </p:nvPr>
        </p:nvSpPr>
        <p:spPr/>
        <p:txBody>
          <a:bodyPr/>
          <a:lstStyle/>
          <a:p>
            <a:fld id="{ED291B17-9318-49DB-B28B-6E5994AE9581}" type="datetime1">
              <a:rPr lang="en-US" smtClean="0"/>
              <a:t>7/8/20</a:t>
            </a:fld>
            <a:endParaRPr lang="en-US" dirty="0"/>
          </a:p>
        </p:txBody>
      </p:sp>
      <p:sp>
        <p:nvSpPr>
          <p:cNvPr id="5" name="Footer Placeholder 4">
            <a:extLst>
              <a:ext uri="{FF2B5EF4-FFF2-40B4-BE49-F238E27FC236}">
                <a16:creationId xmlns:a16="http://schemas.microsoft.com/office/drawing/2014/main" xmlns="" id="{90E14A64-5314-4183-9925-33D97EA9752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678EA547-0CF5-4325-9DED-D54385FE0F9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69368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31B292-DD54-43CE-81B7-E84510E9557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5B21B28-6B25-4BEB-96AE-B3B70F6A0D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AB623C7-AE3A-4C94-874A-63E18FD6A463}"/>
              </a:ext>
            </a:extLst>
          </p:cNvPr>
          <p:cNvSpPr>
            <a:spLocks noGrp="1"/>
          </p:cNvSpPr>
          <p:nvPr>
            <p:ph type="dt" sz="half" idx="10"/>
          </p:nvPr>
        </p:nvSpPr>
        <p:spPr/>
        <p:txBody>
          <a:bodyPr/>
          <a:lstStyle/>
          <a:p>
            <a:fld id="{ED291B17-9318-49DB-B28B-6E5994AE9581}" type="datetime1">
              <a:rPr lang="en-US" smtClean="0"/>
              <a:t>7/8/20</a:t>
            </a:fld>
            <a:endParaRPr lang="en-US" dirty="0"/>
          </a:p>
        </p:txBody>
      </p:sp>
      <p:sp>
        <p:nvSpPr>
          <p:cNvPr id="5" name="Footer Placeholder 4">
            <a:extLst>
              <a:ext uri="{FF2B5EF4-FFF2-40B4-BE49-F238E27FC236}">
                <a16:creationId xmlns:a16="http://schemas.microsoft.com/office/drawing/2014/main" xmlns="" id="{D82FEFD9-B0CE-4C05-AF60-DF39FEBE62F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F4E38325-6E91-4A69-979D-6DECF411FA3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5387446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51CA381-2197-456F-AF3C-7C4C1DD0C2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F830E34-BC48-4019-B71A-915D042803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E78B182-DB55-4918-891C-25E0718CD183}"/>
              </a:ext>
            </a:extLst>
          </p:cNvPr>
          <p:cNvSpPr>
            <a:spLocks noGrp="1"/>
          </p:cNvSpPr>
          <p:nvPr>
            <p:ph type="dt" sz="half" idx="10"/>
          </p:nvPr>
        </p:nvSpPr>
        <p:spPr/>
        <p:txBody>
          <a:bodyPr/>
          <a:lstStyle/>
          <a:p>
            <a:fld id="{ED291B17-9318-49DB-B28B-6E5994AE9581}" type="datetime1">
              <a:rPr lang="en-US" smtClean="0"/>
              <a:t>7/8/20</a:t>
            </a:fld>
            <a:endParaRPr lang="en-US" dirty="0"/>
          </a:p>
        </p:txBody>
      </p:sp>
      <p:sp>
        <p:nvSpPr>
          <p:cNvPr id="5" name="Footer Placeholder 4">
            <a:extLst>
              <a:ext uri="{FF2B5EF4-FFF2-40B4-BE49-F238E27FC236}">
                <a16:creationId xmlns:a16="http://schemas.microsoft.com/office/drawing/2014/main" xmlns="" id="{8552BCD3-E638-4E92-B0CA-3AD38261DCE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C68AF4C1-AC88-4D81-AAFD-C1ECBC0B18B1}"/>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3541261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8EBC07-112A-483A-A289-DDB8721C5D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5FE2BBA-B4BD-48D2-ADCB-E9BB15B05B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9932B9F-900A-4A6C-A3FB-FFED76499C40}"/>
              </a:ext>
            </a:extLst>
          </p:cNvPr>
          <p:cNvSpPr>
            <a:spLocks noGrp="1"/>
          </p:cNvSpPr>
          <p:nvPr>
            <p:ph type="dt" sz="half" idx="10"/>
          </p:nvPr>
        </p:nvSpPr>
        <p:spPr/>
        <p:txBody>
          <a:bodyPr/>
          <a:lstStyle/>
          <a:p>
            <a:fld id="{ED291B17-9318-49DB-B28B-6E5994AE9581}" type="datetime1">
              <a:rPr lang="en-US" smtClean="0"/>
              <a:t>7/8/20</a:t>
            </a:fld>
            <a:endParaRPr lang="en-US" dirty="0"/>
          </a:p>
        </p:txBody>
      </p:sp>
      <p:sp>
        <p:nvSpPr>
          <p:cNvPr id="5" name="Footer Placeholder 4">
            <a:extLst>
              <a:ext uri="{FF2B5EF4-FFF2-40B4-BE49-F238E27FC236}">
                <a16:creationId xmlns:a16="http://schemas.microsoft.com/office/drawing/2014/main" xmlns="" id="{15C4C305-7149-40DD-AF89-8201B6A9779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42AD41D8-EF9F-4235-92FD-5FABA02B9BEE}"/>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0669434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62E169-A6C0-4802-A064-04A7052A70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28FA616F-876D-4369-B9F2-558B9A9622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8961402-B0FA-4A3D-90D3-35ED48E50217}"/>
              </a:ext>
            </a:extLst>
          </p:cNvPr>
          <p:cNvSpPr>
            <a:spLocks noGrp="1"/>
          </p:cNvSpPr>
          <p:nvPr>
            <p:ph type="dt" sz="half" idx="10"/>
          </p:nvPr>
        </p:nvSpPr>
        <p:spPr/>
        <p:txBody>
          <a:bodyPr/>
          <a:lstStyle/>
          <a:p>
            <a:fld id="{B2497495-0637-405E-AE64-5CC7506D51F5}" type="datetime1">
              <a:rPr lang="en-US" smtClean="0"/>
              <a:t>7/8/20</a:t>
            </a:fld>
            <a:endParaRPr lang="en-US" dirty="0"/>
          </a:p>
        </p:txBody>
      </p:sp>
      <p:sp>
        <p:nvSpPr>
          <p:cNvPr id="5" name="Footer Placeholder 4">
            <a:extLst>
              <a:ext uri="{FF2B5EF4-FFF2-40B4-BE49-F238E27FC236}">
                <a16:creationId xmlns:a16="http://schemas.microsoft.com/office/drawing/2014/main" xmlns="" id="{FD695168-D99E-49CB-BF69-3ADC8C2A1EE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22E8AC08-2274-4ADA-890F-E7E4298AFF1D}"/>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55722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124CC8-842D-4C29-AA64-4CA3CB4AF1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F16AFD3-619B-4E49-AB36-76BAB4685F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67EABCA8-6683-4A4E-8D59-90D6345D1E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DC578D2A-266F-483D-BBAE-8257A01D1CD3}"/>
              </a:ext>
            </a:extLst>
          </p:cNvPr>
          <p:cNvSpPr>
            <a:spLocks noGrp="1"/>
          </p:cNvSpPr>
          <p:nvPr>
            <p:ph type="dt" sz="half" idx="10"/>
          </p:nvPr>
        </p:nvSpPr>
        <p:spPr/>
        <p:txBody>
          <a:bodyPr/>
          <a:lstStyle/>
          <a:p>
            <a:fld id="{ED291B17-9318-49DB-B28B-6E5994AE9581}" type="datetime1">
              <a:rPr lang="en-US" smtClean="0"/>
              <a:t>7/8/20</a:t>
            </a:fld>
            <a:endParaRPr lang="en-US" dirty="0"/>
          </a:p>
        </p:txBody>
      </p:sp>
      <p:sp>
        <p:nvSpPr>
          <p:cNvPr id="6" name="Footer Placeholder 5">
            <a:extLst>
              <a:ext uri="{FF2B5EF4-FFF2-40B4-BE49-F238E27FC236}">
                <a16:creationId xmlns:a16="http://schemas.microsoft.com/office/drawing/2014/main" xmlns="" id="{B472FEC4-7991-429A-A0E9-268335FFAA6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3243FE39-9788-42EC-A55B-D0BCA2EB79C4}"/>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5303566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7FDFA9-E4D5-43F1-848C-244B20BC61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06A3A6B-5C1A-43F4-A380-10040BEA25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E605362-A47E-4F15-806A-B9C01C521F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9B68C884-8603-487C-920B-05853DA53F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61330F29-B7C3-492F-9CEC-732E0FEA5D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9914DDC0-3735-4516-9300-3B9BEF73D4EC}"/>
              </a:ext>
            </a:extLst>
          </p:cNvPr>
          <p:cNvSpPr>
            <a:spLocks noGrp="1"/>
          </p:cNvSpPr>
          <p:nvPr>
            <p:ph type="dt" sz="half" idx="10"/>
          </p:nvPr>
        </p:nvSpPr>
        <p:spPr/>
        <p:txBody>
          <a:bodyPr/>
          <a:lstStyle/>
          <a:p>
            <a:fld id="{ED291B17-9318-49DB-B28B-6E5994AE9581}" type="datetime1">
              <a:rPr lang="en-US" smtClean="0"/>
              <a:t>7/8/20</a:t>
            </a:fld>
            <a:endParaRPr lang="en-US" dirty="0"/>
          </a:p>
        </p:txBody>
      </p:sp>
      <p:sp>
        <p:nvSpPr>
          <p:cNvPr id="8" name="Footer Placeholder 7">
            <a:extLst>
              <a:ext uri="{FF2B5EF4-FFF2-40B4-BE49-F238E27FC236}">
                <a16:creationId xmlns:a16="http://schemas.microsoft.com/office/drawing/2014/main" xmlns="" id="{759B626D-E041-4F36-9A24-0F3F39F1008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93A3AE47-59F0-49A5-8741-BBC9F84D85D2}"/>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6887633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9BC2E3-1A41-4F14-A046-ADB336049A3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67563ABD-34ED-4D98-94EC-42AA7AD381CA}"/>
              </a:ext>
            </a:extLst>
          </p:cNvPr>
          <p:cNvSpPr>
            <a:spLocks noGrp="1"/>
          </p:cNvSpPr>
          <p:nvPr>
            <p:ph type="dt" sz="half" idx="10"/>
          </p:nvPr>
        </p:nvSpPr>
        <p:spPr/>
        <p:txBody>
          <a:bodyPr/>
          <a:lstStyle/>
          <a:p>
            <a:fld id="{5DB4ED54-5B5E-4A04-93D3-5772E3CE3818}" type="datetime1">
              <a:rPr lang="en-US" smtClean="0"/>
              <a:t>7/8/20</a:t>
            </a:fld>
            <a:endParaRPr lang="en-US" dirty="0"/>
          </a:p>
        </p:txBody>
      </p:sp>
      <p:sp>
        <p:nvSpPr>
          <p:cNvPr id="4" name="Footer Placeholder 3">
            <a:extLst>
              <a:ext uri="{FF2B5EF4-FFF2-40B4-BE49-F238E27FC236}">
                <a16:creationId xmlns:a16="http://schemas.microsoft.com/office/drawing/2014/main" xmlns="" id="{555C7A26-92BC-4C20-A652-D97B8891807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4CDF2B23-9FCB-487E-A0B0-C900A4482382}"/>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70845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04A571D-74FF-43B7-8BC6-A637F9C2651F}"/>
              </a:ext>
            </a:extLst>
          </p:cNvPr>
          <p:cNvSpPr>
            <a:spLocks noGrp="1"/>
          </p:cNvSpPr>
          <p:nvPr>
            <p:ph type="dt" sz="half" idx="10"/>
          </p:nvPr>
        </p:nvSpPr>
        <p:spPr/>
        <p:txBody>
          <a:bodyPr/>
          <a:lstStyle/>
          <a:p>
            <a:fld id="{4EDE50D6-574B-40AF-946F-D52A04ADE379}" type="datetime1">
              <a:rPr lang="en-US" smtClean="0"/>
              <a:t>7/8/20</a:t>
            </a:fld>
            <a:endParaRPr lang="en-US" dirty="0"/>
          </a:p>
        </p:txBody>
      </p:sp>
      <p:sp>
        <p:nvSpPr>
          <p:cNvPr id="3" name="Footer Placeholder 2">
            <a:extLst>
              <a:ext uri="{FF2B5EF4-FFF2-40B4-BE49-F238E27FC236}">
                <a16:creationId xmlns:a16="http://schemas.microsoft.com/office/drawing/2014/main" xmlns="" id="{3CCF70FF-BECA-4B14-86EC-AAE40228766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07E60BB0-AE49-404B-9140-11ACDD4533FE}"/>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87887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472116-109F-47E0-A865-7860A007DD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4A5BFF29-3BED-4E34-8A20-3AA9D3E35E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F3649668-1A65-4B4E-BFE6-BD90F31132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8E088AA-42A9-41A0-8725-59921D3A379B}"/>
              </a:ext>
            </a:extLst>
          </p:cNvPr>
          <p:cNvSpPr>
            <a:spLocks noGrp="1"/>
          </p:cNvSpPr>
          <p:nvPr>
            <p:ph type="dt" sz="half" idx="10"/>
          </p:nvPr>
        </p:nvSpPr>
        <p:spPr/>
        <p:txBody>
          <a:bodyPr/>
          <a:lstStyle/>
          <a:p>
            <a:fld id="{ED291B17-9318-49DB-B28B-6E5994AE9581}" type="datetime1">
              <a:rPr lang="en-US" smtClean="0"/>
              <a:t>7/8/20</a:t>
            </a:fld>
            <a:endParaRPr lang="en-US" dirty="0"/>
          </a:p>
        </p:txBody>
      </p:sp>
      <p:sp>
        <p:nvSpPr>
          <p:cNvPr id="6" name="Footer Placeholder 5">
            <a:extLst>
              <a:ext uri="{FF2B5EF4-FFF2-40B4-BE49-F238E27FC236}">
                <a16:creationId xmlns:a16="http://schemas.microsoft.com/office/drawing/2014/main" xmlns="" id="{B9DE5BBB-E2CC-4743-8781-1DED5CCC880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EF441726-EB3E-430A-903A-632A6B3F22CD}"/>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9187711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2C5250-5664-4C58-BE8C-06A38A5F10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1A24842-3248-4938-99C4-BD3109CC49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3257E88-984E-4A01-B49F-F01FEBC572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71F9DE6-0B4C-40BA-814E-1413DC32FDA1}"/>
              </a:ext>
            </a:extLst>
          </p:cNvPr>
          <p:cNvSpPr>
            <a:spLocks noGrp="1"/>
          </p:cNvSpPr>
          <p:nvPr>
            <p:ph type="dt" sz="half" idx="10"/>
          </p:nvPr>
        </p:nvSpPr>
        <p:spPr/>
        <p:txBody>
          <a:bodyPr/>
          <a:lstStyle/>
          <a:p>
            <a:fld id="{7E18DB4A-8810-4A10-AD5C-D5E2C667F5B3}" type="datetime1">
              <a:rPr lang="en-US" smtClean="0"/>
              <a:t>7/8/20</a:t>
            </a:fld>
            <a:endParaRPr lang="en-US" dirty="0"/>
          </a:p>
        </p:txBody>
      </p:sp>
      <p:sp>
        <p:nvSpPr>
          <p:cNvPr id="6" name="Footer Placeholder 5">
            <a:extLst>
              <a:ext uri="{FF2B5EF4-FFF2-40B4-BE49-F238E27FC236}">
                <a16:creationId xmlns:a16="http://schemas.microsoft.com/office/drawing/2014/main" xmlns="" id="{277D18AF-BDCF-47CE-9EE9-7875CBF6D0DC}"/>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xmlns="" id="{BDD2FC70-0A61-4605-883B-257F50F44A9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2340996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3A57816-9992-41DB-8CD5-663BE9E0E0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11E33080-EE37-4A5B-8F2A-DEE28D003A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DA69EED-E2BB-40E1-A845-95D8D0132E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91B17-9318-49DB-B28B-6E5994AE9581}" type="datetime1">
              <a:rPr lang="en-US" smtClean="0"/>
              <a:t>7/8/20</a:t>
            </a:fld>
            <a:endParaRPr lang="en-US" dirty="0"/>
          </a:p>
        </p:txBody>
      </p:sp>
      <p:sp>
        <p:nvSpPr>
          <p:cNvPr id="5" name="Footer Placeholder 4">
            <a:extLst>
              <a:ext uri="{FF2B5EF4-FFF2-40B4-BE49-F238E27FC236}">
                <a16:creationId xmlns:a16="http://schemas.microsoft.com/office/drawing/2014/main" xmlns="" id="{4635B57F-9978-4A01-B0A1-450238244E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54A0319B-1860-45F4-9049-DBFA6CB5DD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976061517"/>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gif"/><Relationship Id="rId5" Type="http://schemas.openxmlformats.org/officeDocument/2006/relationships/image" Target="../media/image6.png"/><Relationship Id="rId6" Type="http://schemas.openxmlformats.org/officeDocument/2006/relationships/image" Target="../media/image7.jpe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27BDFED6-6E33-4606-AFE2-886ADB1C01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xmlns="" id="{E30FB983-9FB4-4892-B75B-DA61BC8A1BDB}"/>
              </a:ext>
            </a:extLst>
          </p:cNvPr>
          <p:cNvPicPr>
            <a:picLocks noChangeAspect="1"/>
          </p:cNvPicPr>
          <p:nvPr/>
        </p:nvPicPr>
        <p:blipFill rotWithShape="1">
          <a:blip r:embed="rId2"/>
          <a:srcRect t="14741" r="-1" b="11381"/>
          <a:stretch/>
        </p:blipFill>
        <p:spPr>
          <a:xfrm>
            <a:off x="4547938" y="3681409"/>
            <a:ext cx="7644062" cy="3176595"/>
          </a:xfrm>
          <a:prstGeom prst="rect">
            <a:avLst/>
          </a:prstGeom>
        </p:spPr>
      </p:pic>
      <p:sp>
        <p:nvSpPr>
          <p:cNvPr id="12" name="Rectangle 11">
            <a:extLst>
              <a:ext uri="{FF2B5EF4-FFF2-40B4-BE49-F238E27FC236}">
                <a16:creationId xmlns:a16="http://schemas.microsoft.com/office/drawing/2014/main" xmlns="" id="{890DEF05-784E-4B61-89E4-04C4ECF4E5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C21E816-31F5-48BB-BD02-D15F2F18B48A}"/>
              </a:ext>
            </a:extLst>
          </p:cNvPr>
          <p:cNvSpPr>
            <a:spLocks noGrp="1"/>
          </p:cNvSpPr>
          <p:nvPr>
            <p:ph type="ctrTitle"/>
          </p:nvPr>
        </p:nvSpPr>
        <p:spPr>
          <a:xfrm>
            <a:off x="838200" y="1115219"/>
            <a:ext cx="5395912" cy="2387600"/>
          </a:xfrm>
        </p:spPr>
        <p:txBody>
          <a:bodyPr>
            <a:normAutofit/>
          </a:bodyPr>
          <a:lstStyle/>
          <a:p>
            <a:pPr algn="l"/>
            <a:r>
              <a:rPr lang="en-US" sz="3900" dirty="0">
                <a:solidFill>
                  <a:schemeClr val="bg1"/>
                </a:solidFill>
              </a:rPr>
              <a:t>Impact</a:t>
            </a:r>
            <a:br>
              <a:rPr lang="en-US" sz="3900" dirty="0">
                <a:solidFill>
                  <a:schemeClr val="bg1"/>
                </a:solidFill>
              </a:rPr>
            </a:br>
            <a:r>
              <a:rPr lang="en-US" sz="3900" dirty="0">
                <a:solidFill>
                  <a:schemeClr val="bg1"/>
                </a:solidFill>
              </a:rPr>
              <a:t>engagement</a:t>
            </a:r>
            <a:br>
              <a:rPr lang="en-US" sz="3900" dirty="0">
                <a:solidFill>
                  <a:schemeClr val="bg1"/>
                </a:solidFill>
              </a:rPr>
            </a:br>
            <a:r>
              <a:rPr lang="en-US" sz="3900" dirty="0">
                <a:solidFill>
                  <a:schemeClr val="bg1"/>
                </a:solidFill>
              </a:rPr>
              <a:t>purpose</a:t>
            </a:r>
            <a:br>
              <a:rPr lang="en-US" sz="3900" dirty="0">
                <a:solidFill>
                  <a:schemeClr val="bg1"/>
                </a:solidFill>
              </a:rPr>
            </a:br>
            <a:r>
              <a:rPr lang="en-US" sz="3900" dirty="0">
                <a:solidFill>
                  <a:schemeClr val="bg1"/>
                </a:solidFill>
              </a:rPr>
              <a:t>respect</a:t>
            </a:r>
          </a:p>
        </p:txBody>
      </p:sp>
      <p:sp>
        <p:nvSpPr>
          <p:cNvPr id="3" name="Subtitle 2">
            <a:extLst>
              <a:ext uri="{FF2B5EF4-FFF2-40B4-BE49-F238E27FC236}">
                <a16:creationId xmlns:a16="http://schemas.microsoft.com/office/drawing/2014/main" xmlns="" id="{835D6E6B-3353-491C-A3C6-F278D6CED8B3}"/>
              </a:ext>
            </a:extLst>
          </p:cNvPr>
          <p:cNvSpPr>
            <a:spLocks noGrp="1"/>
          </p:cNvSpPr>
          <p:nvPr>
            <p:ph type="subTitle" idx="1"/>
          </p:nvPr>
        </p:nvSpPr>
        <p:spPr>
          <a:xfrm>
            <a:off x="838200" y="3902075"/>
            <a:ext cx="5395912" cy="1655762"/>
          </a:xfrm>
        </p:spPr>
        <p:txBody>
          <a:bodyPr>
            <a:normAutofit/>
          </a:bodyPr>
          <a:lstStyle/>
          <a:p>
            <a:pPr algn="l"/>
            <a:r>
              <a:rPr lang="en-US" sz="2000" b="1" dirty="0">
                <a:solidFill>
                  <a:schemeClr val="bg1"/>
                </a:solidFill>
              </a:rPr>
              <a:t>MEGA MENTORS</a:t>
            </a:r>
          </a:p>
          <a:p>
            <a:pPr algn="l"/>
            <a:r>
              <a:rPr lang="en-US" sz="2000" dirty="0">
                <a:solidFill>
                  <a:schemeClr val="bg1"/>
                </a:solidFill>
              </a:rPr>
              <a:t>Linda Thomas 07/03/20 </a:t>
            </a:r>
            <a:r>
              <a:rPr lang="en-US" sz="2000" i="1" dirty="0">
                <a:solidFill>
                  <a:schemeClr val="bg1"/>
                </a:solidFill>
              </a:rPr>
              <a:t>Draft</a:t>
            </a:r>
            <a:endParaRPr lang="en-US" sz="2000" dirty="0">
              <a:solidFill>
                <a:schemeClr val="bg1"/>
              </a:solidFill>
            </a:endParaRPr>
          </a:p>
        </p:txBody>
      </p:sp>
      <p:cxnSp>
        <p:nvCxnSpPr>
          <p:cNvPr id="14" name="Straight Connector 13">
            <a:extLst>
              <a:ext uri="{FF2B5EF4-FFF2-40B4-BE49-F238E27FC236}">
                <a16:creationId xmlns:a16="http://schemas.microsoft.com/office/drawing/2014/main" xmlns="" id="{C41BAEC7-F7B0-4224-8B18-8F74B7D87F0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838200" y="3681408"/>
            <a:ext cx="113537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See the source image">
            <a:extLst>
              <a:ext uri="{FF2B5EF4-FFF2-40B4-BE49-F238E27FC236}">
                <a16:creationId xmlns:a16="http://schemas.microsoft.com/office/drawing/2014/main" xmlns="" id="{57164B78-F7FD-4C1C-A6EB-39049666E60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547937" y="0"/>
            <a:ext cx="7644062" cy="3681399"/>
          </a:xfrm>
          <a:prstGeom prst="rect">
            <a:avLst/>
          </a:prstGeom>
          <a:noFill/>
          <a:ln>
            <a:noFill/>
          </a:ln>
        </p:spPr>
      </p:pic>
    </p:spTree>
    <p:extLst>
      <p:ext uri="{BB962C8B-B14F-4D97-AF65-F5344CB8AC3E}">
        <p14:creationId xmlns:p14="http://schemas.microsoft.com/office/powerpoint/2010/main" val="3486520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57019154-94EF-4401-9B51-93DF428EAC2E}"/>
              </a:ext>
            </a:extLst>
          </p:cNvPr>
          <p:cNvSpPr>
            <a:spLocks noGrp="1"/>
          </p:cNvSpPr>
          <p:nvPr>
            <p:ph idx="1"/>
          </p:nvPr>
        </p:nvSpPr>
        <p:spPr/>
        <p:txBody>
          <a:bodyPr/>
          <a:lstStyle/>
          <a:p>
            <a:pPr marL="0" indent="0" algn="ctr">
              <a:buNone/>
            </a:pPr>
            <a:r>
              <a:rPr lang="en-US" sz="5400" b="0" i="0" dirty="0">
                <a:solidFill>
                  <a:srgbClr val="333333"/>
                </a:solidFill>
                <a:effectLst/>
              </a:rPr>
              <a:t>Now, how can we do better?</a:t>
            </a:r>
          </a:p>
          <a:p>
            <a:pPr marL="0" indent="0" algn="ctr">
              <a:buNone/>
            </a:pPr>
            <a:endParaRPr lang="en-US" sz="5400" dirty="0">
              <a:solidFill>
                <a:schemeClr val="accent2">
                  <a:lumMod val="75000"/>
                </a:schemeClr>
              </a:solidFill>
            </a:endParaRPr>
          </a:p>
          <a:p>
            <a:pPr marL="0" indent="0" algn="ctr">
              <a:buNone/>
            </a:pPr>
            <a:r>
              <a:rPr lang="en-US" sz="5400" dirty="0">
                <a:solidFill>
                  <a:schemeClr val="accent2">
                    <a:lumMod val="75000"/>
                  </a:schemeClr>
                </a:solidFill>
              </a:rPr>
              <a:t>... Glad You Asked!</a:t>
            </a:r>
          </a:p>
          <a:p>
            <a:pPr marL="0" indent="0" algn="ctr">
              <a:buNone/>
            </a:pPr>
            <a:endParaRPr lang="en-US" sz="5400" dirty="0">
              <a:solidFill>
                <a:schemeClr val="accent2">
                  <a:lumMod val="75000"/>
                </a:schemeClr>
              </a:solidFill>
            </a:endParaRPr>
          </a:p>
          <a:p>
            <a:pPr marL="0" indent="0" algn="ctr">
              <a:buNone/>
            </a:pPr>
            <a:endParaRPr lang="en-US" sz="5400" dirty="0">
              <a:solidFill>
                <a:schemeClr val="accent2">
                  <a:lumMod val="75000"/>
                </a:schemeClr>
              </a:solidFill>
            </a:endParaRPr>
          </a:p>
          <a:p>
            <a:endParaRPr lang="en-US" dirty="0"/>
          </a:p>
        </p:txBody>
      </p:sp>
    </p:spTree>
    <p:extLst>
      <p:ext uri="{BB962C8B-B14F-4D97-AF65-F5344CB8AC3E}">
        <p14:creationId xmlns:p14="http://schemas.microsoft.com/office/powerpoint/2010/main" val="39660938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0F124E48-0E30-4122-931A-254C40DDBE1E}"/>
              </a:ext>
            </a:extLst>
          </p:cNvPr>
          <p:cNvSpPr>
            <a:spLocks noGrp="1"/>
          </p:cNvSpPr>
          <p:nvPr>
            <p:ph idx="1"/>
          </p:nvPr>
        </p:nvSpPr>
        <p:spPr>
          <a:xfrm>
            <a:off x="1636594" y="2278005"/>
            <a:ext cx="10152331" cy="3023118"/>
          </a:xfrm>
          <a:noFill/>
          <a:effectLst>
            <a:glow rad="139700">
              <a:schemeClr val="accent2">
                <a:satMod val="175000"/>
                <a:alpha val="40000"/>
              </a:schemeClr>
            </a:glow>
          </a:effectLst>
          <a:scene3d>
            <a:camera prst="orthographicFront"/>
            <a:lightRig rig="threePt" dir="t"/>
          </a:scene3d>
          <a:sp3d>
            <a:bevelT w="114300" prst="artDeco"/>
          </a:sp3d>
        </p:spPr>
        <p:txBody>
          <a:bodyPr>
            <a:noAutofit/>
          </a:bodyPr>
          <a:lstStyle/>
          <a:p>
            <a:pPr marL="0" marR="0" lvl="0" indent="0">
              <a:lnSpc>
                <a:spcPts val="1800"/>
              </a:lnSpc>
              <a:spcBef>
                <a:spcPts val="500"/>
              </a:spcBef>
              <a:spcAft>
                <a:spcPts val="0"/>
              </a:spcAft>
              <a:buSzPts val="1000"/>
              <a:buNone/>
              <a:tabLst>
                <a:tab pos="457200" algn="l"/>
              </a:tabLst>
            </a:pPr>
            <a:r>
              <a:rPr lang="en-US" sz="1800" dirty="0">
                <a:solidFill>
                  <a:srgbClr val="2A2A2A"/>
                </a:solidFill>
                <a:latin typeface="Arial" panose="020B0604020202020204" pitchFamily="34" charset="0"/>
                <a:ea typeface="Times New Roman" panose="02020603050405020304" pitchFamily="18" charset="0"/>
              </a:rPr>
              <a:t> </a:t>
            </a:r>
          </a:p>
          <a:p>
            <a:pPr marL="0" marR="0" lvl="0" indent="0">
              <a:lnSpc>
                <a:spcPts val="1800"/>
              </a:lnSpc>
              <a:spcBef>
                <a:spcPts val="500"/>
              </a:spcBef>
              <a:spcAft>
                <a:spcPts val="0"/>
              </a:spcAft>
              <a:buSzPts val="1000"/>
              <a:buNone/>
              <a:tabLst>
                <a:tab pos="457200" algn="l"/>
              </a:tabLst>
            </a:pPr>
            <a:endParaRPr lang="en-US" sz="1800" dirty="0">
              <a:solidFill>
                <a:srgbClr val="2A2A2A"/>
              </a:solidFill>
              <a:effectLst/>
              <a:latin typeface="Arial" panose="020B0604020202020204" pitchFamily="34" charset="0"/>
              <a:ea typeface="Times New Roman" panose="02020603050405020304" pitchFamily="18" charset="0"/>
            </a:endParaRPr>
          </a:p>
          <a:p>
            <a:pPr marL="0" marR="0" lvl="0" indent="0">
              <a:lnSpc>
                <a:spcPts val="1800"/>
              </a:lnSpc>
              <a:spcBef>
                <a:spcPts val="500"/>
              </a:spcBef>
              <a:spcAft>
                <a:spcPts val="0"/>
              </a:spcAft>
              <a:buSzPts val="1000"/>
              <a:buNone/>
              <a:tabLst>
                <a:tab pos="457200" algn="l"/>
              </a:tabLst>
            </a:pPr>
            <a:endParaRPr lang="en-US" sz="1800" dirty="0">
              <a:solidFill>
                <a:srgbClr val="2A2A2A"/>
              </a:solidFill>
              <a:latin typeface="Arial" panose="020B0604020202020204" pitchFamily="34" charset="0"/>
              <a:ea typeface="Times New Roman" panose="02020603050405020304" pitchFamily="18" charset="0"/>
            </a:endParaRPr>
          </a:p>
          <a:p>
            <a:pPr marL="0" marR="0" lvl="0" indent="0">
              <a:lnSpc>
                <a:spcPts val="1800"/>
              </a:lnSpc>
              <a:spcBef>
                <a:spcPts val="500"/>
              </a:spcBef>
              <a:spcAft>
                <a:spcPts val="0"/>
              </a:spcAft>
              <a:buSzPts val="1000"/>
              <a:buNone/>
              <a:tabLst>
                <a:tab pos="457200" algn="l"/>
              </a:tabLst>
            </a:pPr>
            <a:endParaRPr lang="en-US" sz="1800" dirty="0">
              <a:solidFill>
                <a:srgbClr val="2A2A2A"/>
              </a:solidFill>
              <a:effectLst/>
              <a:latin typeface="Arial" panose="020B0604020202020204" pitchFamily="34" charset="0"/>
              <a:ea typeface="Times New Roman" panose="02020603050405020304" pitchFamily="18" charset="0"/>
            </a:endParaRPr>
          </a:p>
          <a:p>
            <a:pPr marL="0" marR="0" lvl="0" indent="0">
              <a:lnSpc>
                <a:spcPts val="1800"/>
              </a:lnSpc>
              <a:spcBef>
                <a:spcPts val="500"/>
              </a:spcBef>
              <a:spcAft>
                <a:spcPts val="0"/>
              </a:spcAft>
              <a:buSzPts val="1000"/>
              <a:buNone/>
              <a:tabLst>
                <a:tab pos="457200" algn="l"/>
              </a:tabLst>
            </a:pPr>
            <a:endParaRPr lang="en-US" sz="18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xmlns="" id="{AFA3909C-887A-41F2-B8B0-4CD82019DD4A}"/>
              </a:ext>
            </a:extLst>
          </p:cNvPr>
          <p:cNvSpPr txBox="1"/>
          <p:nvPr/>
        </p:nvSpPr>
        <p:spPr>
          <a:xfrm>
            <a:off x="1275184" y="2456442"/>
            <a:ext cx="9641631" cy="1333122"/>
          </a:xfrm>
          <a:prstGeom prst="rect">
            <a:avLst/>
          </a:prstGeom>
          <a:noFill/>
        </p:spPr>
        <p:txBody>
          <a:bodyPr wrap="square">
            <a:spAutoFit/>
          </a:bodyPr>
          <a:lstStyle/>
          <a:p>
            <a:pPr marL="0" marR="0" lvl="0" indent="0">
              <a:lnSpc>
                <a:spcPts val="1800"/>
              </a:lnSpc>
              <a:spcBef>
                <a:spcPts val="500"/>
              </a:spcBef>
              <a:spcAft>
                <a:spcPts val="0"/>
              </a:spcAft>
              <a:buSzPts val="1000"/>
              <a:buNone/>
              <a:tabLst>
                <a:tab pos="457200" algn="l"/>
              </a:tabLst>
            </a:pPr>
            <a:endParaRPr lang="en-US" sz="1800" b="0" i="0" dirty="0">
              <a:solidFill>
                <a:srgbClr val="000000"/>
              </a:solidFill>
              <a:effectLst/>
            </a:endParaRPr>
          </a:p>
          <a:p>
            <a:pPr marL="0" marR="0" lvl="0" indent="0">
              <a:lnSpc>
                <a:spcPts val="1800"/>
              </a:lnSpc>
              <a:spcBef>
                <a:spcPts val="500"/>
              </a:spcBef>
              <a:spcAft>
                <a:spcPts val="0"/>
              </a:spcAft>
              <a:buSzPts val="1000"/>
              <a:buNone/>
              <a:tabLst>
                <a:tab pos="457200" algn="l"/>
              </a:tabLst>
            </a:pPr>
            <a:r>
              <a:rPr lang="en-US" sz="5400" dirty="0">
                <a:solidFill>
                  <a:srgbClr val="000000"/>
                </a:solidFill>
              </a:rPr>
              <a:t>Well developed communication</a:t>
            </a:r>
          </a:p>
          <a:p>
            <a:pPr marL="0" marR="0" lvl="0" indent="0">
              <a:lnSpc>
                <a:spcPts val="1800"/>
              </a:lnSpc>
              <a:spcBef>
                <a:spcPts val="500"/>
              </a:spcBef>
              <a:spcAft>
                <a:spcPts val="0"/>
              </a:spcAft>
              <a:buSzPts val="1000"/>
              <a:buNone/>
              <a:tabLst>
                <a:tab pos="457200" algn="l"/>
              </a:tabLst>
            </a:pPr>
            <a:endParaRPr lang="en-US" sz="5400" dirty="0">
              <a:solidFill>
                <a:srgbClr val="000000"/>
              </a:solidFill>
            </a:endParaRPr>
          </a:p>
          <a:p>
            <a:pPr marL="0" marR="0" lvl="0" indent="0">
              <a:lnSpc>
                <a:spcPts val="1800"/>
              </a:lnSpc>
              <a:spcBef>
                <a:spcPts val="500"/>
              </a:spcBef>
              <a:spcAft>
                <a:spcPts val="0"/>
              </a:spcAft>
              <a:buSzPts val="1000"/>
              <a:buNone/>
              <a:tabLst>
                <a:tab pos="457200" algn="l"/>
              </a:tabLst>
            </a:pPr>
            <a:r>
              <a:rPr lang="en-US" sz="5400" dirty="0">
                <a:solidFill>
                  <a:srgbClr val="000000"/>
                </a:solidFill>
              </a:rPr>
              <a:t> skills are </a:t>
            </a:r>
            <a:r>
              <a:rPr lang="en-US" sz="5400" b="1" dirty="0">
                <a:solidFill>
                  <a:schemeClr val="accent2">
                    <a:lumMod val="75000"/>
                  </a:schemeClr>
                </a:solidFill>
              </a:rPr>
              <a:t>ESSENTIAL SKILLS</a:t>
            </a:r>
            <a:r>
              <a:rPr lang="en-US" sz="1600" dirty="0">
                <a:solidFill>
                  <a:srgbClr val="000000"/>
                </a:solidFill>
                <a:latin typeface="Open Sans"/>
              </a:rPr>
              <a:t>.</a:t>
            </a:r>
          </a:p>
        </p:txBody>
      </p:sp>
    </p:spTree>
    <p:extLst>
      <p:ext uri="{BB962C8B-B14F-4D97-AF65-F5344CB8AC3E}">
        <p14:creationId xmlns:p14="http://schemas.microsoft.com/office/powerpoint/2010/main" val="2674897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D539EE-4A36-4CA3-94D4-F7FEA2D2411B}"/>
              </a:ext>
            </a:extLst>
          </p:cNvPr>
          <p:cNvSpPr>
            <a:spLocks noGrp="1"/>
          </p:cNvSpPr>
          <p:nvPr>
            <p:ph type="title"/>
          </p:nvPr>
        </p:nvSpPr>
        <p:spPr>
          <a:xfrm>
            <a:off x="838200" y="357260"/>
            <a:ext cx="10364451" cy="1207108"/>
          </a:xfrm>
        </p:spPr>
        <p:txBody>
          <a:bodyPr>
            <a:normAutofit/>
          </a:bodyPr>
          <a:lstStyle/>
          <a:p>
            <a:r>
              <a:rPr lang="en-US" dirty="0">
                <a:solidFill>
                  <a:schemeClr val="accent2">
                    <a:lumMod val="75000"/>
                  </a:schemeClr>
                </a:solidFill>
              </a:rPr>
              <a:t>STRENGTHEN  YOUR SKILLS 					</a:t>
            </a:r>
            <a:endParaRPr lang="en-US" sz="3200" dirty="0">
              <a:solidFill>
                <a:schemeClr val="accent2">
                  <a:lumMod val="75000"/>
                </a:schemeClr>
              </a:solidFill>
            </a:endParaRPr>
          </a:p>
        </p:txBody>
      </p:sp>
      <p:sp>
        <p:nvSpPr>
          <p:cNvPr id="4" name="Content Placeholder 3">
            <a:extLst>
              <a:ext uri="{FF2B5EF4-FFF2-40B4-BE49-F238E27FC236}">
                <a16:creationId xmlns:a16="http://schemas.microsoft.com/office/drawing/2014/main" xmlns="" id="{0F124E48-0E30-4122-931A-254C40DDBE1E}"/>
              </a:ext>
            </a:extLst>
          </p:cNvPr>
          <p:cNvSpPr>
            <a:spLocks noGrp="1"/>
          </p:cNvSpPr>
          <p:nvPr>
            <p:ph idx="1"/>
          </p:nvPr>
        </p:nvSpPr>
        <p:spPr>
          <a:xfrm>
            <a:off x="838199" y="1564368"/>
            <a:ext cx="6010469" cy="4351338"/>
          </a:xfrm>
        </p:spPr>
        <p:txBody>
          <a:bodyPr>
            <a:noAutofit/>
          </a:bodyPr>
          <a:lstStyle/>
          <a:p>
            <a:pPr marL="342900" indent="-342900">
              <a:lnSpc>
                <a:spcPct val="107000"/>
              </a:lnSpc>
              <a:spcBef>
                <a:spcPts val="0"/>
              </a:spcBef>
              <a:buSzPts val="1000"/>
              <a:buFont typeface="Symbol" panose="05050102010706020507" pitchFamily="18" charset="2"/>
              <a:buChar char=""/>
              <a:tabLst>
                <a:tab pos="457200" algn="l"/>
              </a:tabLst>
            </a:pPr>
            <a:r>
              <a:rPr lang="en-US" sz="1800" dirty="0">
                <a:solidFill>
                  <a:srgbClr val="111111"/>
                </a:solidFill>
                <a:effectLst/>
                <a:latin typeface="Arial" panose="020B0604020202020204" pitchFamily="34" charset="0"/>
                <a:ea typeface="Times New Roman" panose="02020603050405020304" pitchFamily="18" charset="0"/>
                <a:cs typeface="Times New Roman" panose="02020603050405020304" pitchFamily="18" charset="0"/>
              </a:rPr>
              <a:t>Think before you speak. </a:t>
            </a:r>
            <a:r>
              <a:rPr lang="en-US" sz="1800" dirty="0">
                <a:solidFill>
                  <a:srgbClr val="111111"/>
                </a:solidFill>
                <a:latin typeface="Arial" panose="020B0604020202020204" pitchFamily="34" charset="0"/>
                <a:ea typeface="Calibri" panose="020F0502020204030204" pitchFamily="34" charset="0"/>
                <a:cs typeface="Times New Roman" panose="02020603050405020304" pitchFamily="18" charset="0"/>
              </a:rPr>
              <a:t>“So What?” – Why does the information matter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111111"/>
                </a:solidFill>
                <a:effectLst/>
                <a:latin typeface="Arial" panose="020B0604020202020204" pitchFamily="34" charset="0"/>
                <a:ea typeface="Calibri" panose="020F0502020204030204" pitchFamily="34" charset="0"/>
                <a:cs typeface="Times New Roman" panose="02020603050405020304" pitchFamily="18" charset="0"/>
              </a:rPr>
              <a:t>Use a framework to think through and verbalize</a:t>
            </a:r>
          </a:p>
          <a:p>
            <a:pPr marL="800100" lvl="1" indent="-342900">
              <a:lnSpc>
                <a:spcPct val="107000"/>
              </a:lnSpc>
              <a:spcBef>
                <a:spcPts val="0"/>
              </a:spcBef>
              <a:buSzPts val="1000"/>
              <a:buFont typeface="Symbol" panose="05050102010706020507" pitchFamily="18" charset="2"/>
              <a:buChar char=""/>
              <a:tabLst>
                <a:tab pos="457200" algn="l"/>
              </a:tabLst>
            </a:pPr>
            <a:r>
              <a:rPr lang="en-US" sz="1800" dirty="0">
                <a:solidFill>
                  <a:srgbClr val="111111"/>
                </a:solidFill>
                <a:latin typeface="Arial" panose="020B0604020202020204" pitchFamily="34" charset="0"/>
                <a:ea typeface="Calibri" panose="020F0502020204030204" pitchFamily="34" charset="0"/>
                <a:cs typeface="Times New Roman" panose="02020603050405020304" pitchFamily="18" charset="0"/>
              </a:rPr>
              <a:t>STAR (Situation/Task, Action and Result);</a:t>
            </a:r>
          </a:p>
          <a:p>
            <a:pPr marL="800100" lvl="1" indent="-342900">
              <a:lnSpc>
                <a:spcPct val="107000"/>
              </a:lnSpc>
              <a:spcBef>
                <a:spcPts val="0"/>
              </a:spcBef>
              <a:buSzPts val="1000"/>
              <a:buFont typeface="Symbol" panose="05050102010706020507" pitchFamily="18" charset="2"/>
              <a:buChar char=""/>
              <a:tabLst>
                <a:tab pos="457200" algn="l"/>
              </a:tabLst>
            </a:pPr>
            <a:r>
              <a:rPr lang="en-US" sz="1800" dirty="0">
                <a:solidFill>
                  <a:srgbClr val="111111"/>
                </a:solidFill>
                <a:effectLst/>
                <a:latin typeface="Arial" panose="020B0604020202020204" pitchFamily="34" charset="0"/>
                <a:ea typeface="Calibri" panose="020F0502020204030204" pitchFamily="34" charset="0"/>
                <a:cs typeface="Times New Roman" panose="02020603050405020304" pitchFamily="18" charset="0"/>
              </a:rPr>
              <a:t>SCAR or SPAB (Situation, Concern, Action and Result); (Situation, Position, Action and Benefit)</a:t>
            </a: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111111"/>
                </a:solidFill>
                <a:effectLst/>
                <a:latin typeface="Arial" panose="020B0604020202020204" pitchFamily="34" charset="0"/>
                <a:ea typeface="Times New Roman" panose="02020603050405020304" pitchFamily="18" charset="0"/>
                <a:cs typeface="Times New Roman" panose="02020603050405020304" pitchFamily="18" charset="0"/>
              </a:rPr>
              <a:t>Be clear </a:t>
            </a:r>
            <a:r>
              <a:rPr lang="en-US" sz="1800" dirty="0">
                <a:solidFill>
                  <a:srgbClr val="111111"/>
                </a:solidFill>
                <a:latin typeface="Arial" panose="020B0604020202020204" pitchFamily="34" charset="0"/>
                <a:ea typeface="Times New Roman" panose="02020603050405020304" pitchFamily="18" charset="0"/>
                <a:cs typeface="Times New Roman" panose="02020603050405020304" pitchFamily="18" charset="0"/>
              </a:rPr>
              <a:t>and direct</a:t>
            </a: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111111"/>
                </a:solidFill>
                <a:effectLst/>
                <a:latin typeface="Arial" panose="020B0604020202020204" pitchFamily="34" charset="0"/>
                <a:ea typeface="Times New Roman" panose="02020603050405020304" pitchFamily="18" charset="0"/>
                <a:cs typeface="Times New Roman" panose="02020603050405020304" pitchFamily="18" charset="0"/>
              </a:rPr>
              <a:t>Deliver with confidence and impact</a:t>
            </a:r>
          </a:p>
          <a:p>
            <a:pPr marL="342900" indent="-342900">
              <a:lnSpc>
                <a:spcPct val="107000"/>
              </a:lnSpc>
              <a:spcBef>
                <a:spcPts val="0"/>
              </a:spcBef>
              <a:buSzPts val="1000"/>
              <a:buFont typeface="Symbol" panose="05050102010706020507" pitchFamily="18" charset="2"/>
              <a:buChar char=""/>
              <a:tabLst>
                <a:tab pos="457200" algn="l"/>
              </a:tabLst>
            </a:pPr>
            <a:r>
              <a:rPr lang="en-US" sz="1800" dirty="0">
                <a:solidFill>
                  <a:srgbClr val="111111"/>
                </a:solidFill>
                <a:latin typeface="Arial" panose="020B0604020202020204" pitchFamily="34" charset="0"/>
                <a:cs typeface="Times New Roman" panose="02020603050405020304" pitchFamily="18" charset="0"/>
              </a:rPr>
              <a:t>Look at the person and speak to him or her directly </a:t>
            </a: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111111"/>
                </a:solidFill>
                <a:effectLst/>
                <a:latin typeface="Arial" panose="020B0604020202020204" pitchFamily="34" charset="0"/>
                <a:ea typeface="Times New Roman" panose="02020603050405020304" pitchFamily="18" charset="0"/>
                <a:cs typeface="Times New Roman" panose="02020603050405020304" pitchFamily="18" charset="0"/>
              </a:rPr>
              <a:t>Practice speaking and listening in natural settings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111111"/>
                </a:solidFill>
                <a:effectLst/>
                <a:latin typeface="Arial" panose="020B0604020202020204" pitchFamily="34" charset="0"/>
                <a:ea typeface="Times New Roman" panose="02020603050405020304" pitchFamily="18" charset="0"/>
                <a:cs typeface="Times New Roman" panose="02020603050405020304" pitchFamily="18" charset="0"/>
              </a:rPr>
              <a:t>Seek to understand – Ask questions</a:t>
            </a: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111111"/>
                </a:solidFill>
                <a:latin typeface="Arial" panose="020B0604020202020204" pitchFamily="34" charset="0"/>
                <a:ea typeface="Times New Roman" panose="02020603050405020304" pitchFamily="18" charset="0"/>
                <a:cs typeface="Times New Roman" panose="02020603050405020304" pitchFamily="18" charset="0"/>
              </a:rPr>
              <a:t>Be empathetic</a:t>
            </a:r>
            <a:endParaRPr lang="en-US" sz="1800" dirty="0">
              <a:solidFill>
                <a:srgbClr val="111111"/>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111111"/>
                </a:solidFill>
                <a:effectLst/>
                <a:latin typeface="Arial" panose="020B0604020202020204" pitchFamily="34" charset="0"/>
                <a:ea typeface="Times New Roman" panose="02020603050405020304" pitchFamily="18" charset="0"/>
                <a:cs typeface="Times New Roman" panose="02020603050405020304" pitchFamily="18" charset="0"/>
              </a:rPr>
              <a:t>Adjust based upon your audience and what needs to be communicated</a:t>
            </a: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xmlns="" id="{0E9C26AD-75F3-44BE-A6A8-59A27830F387}"/>
              </a:ext>
            </a:extLst>
          </p:cNvPr>
          <p:cNvPicPr/>
          <p:nvPr/>
        </p:nvPicPr>
        <p:blipFill>
          <a:blip r:embed="rId3"/>
          <a:stretch>
            <a:fillRect/>
          </a:stretch>
        </p:blipFill>
        <p:spPr>
          <a:xfrm>
            <a:off x="6848668" y="1321870"/>
            <a:ext cx="4695351" cy="4593836"/>
          </a:xfrm>
          <a:prstGeom prst="rect">
            <a:avLst/>
          </a:prstGeom>
          <a:effectLst>
            <a:softEdge rad="63500"/>
          </a:effectLst>
        </p:spPr>
      </p:pic>
    </p:spTree>
    <p:extLst>
      <p:ext uri="{BB962C8B-B14F-4D97-AF65-F5344CB8AC3E}">
        <p14:creationId xmlns:p14="http://schemas.microsoft.com/office/powerpoint/2010/main" val="2819106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D539EE-4A36-4CA3-94D4-F7FEA2D2411B}"/>
              </a:ext>
            </a:extLst>
          </p:cNvPr>
          <p:cNvSpPr>
            <a:spLocks noGrp="1"/>
          </p:cNvSpPr>
          <p:nvPr>
            <p:ph type="title"/>
          </p:nvPr>
        </p:nvSpPr>
        <p:spPr>
          <a:xfrm>
            <a:off x="838200" y="357260"/>
            <a:ext cx="10582469" cy="949026"/>
          </a:xfrm>
        </p:spPr>
        <p:txBody>
          <a:bodyPr>
            <a:normAutofit/>
          </a:bodyPr>
          <a:lstStyle/>
          <a:p>
            <a:r>
              <a:rPr lang="en-US" dirty="0">
                <a:solidFill>
                  <a:schemeClr val="accent2">
                    <a:lumMod val="75000"/>
                  </a:schemeClr>
                </a:solidFill>
              </a:rPr>
              <a:t>STRENGTHEN YOUR SKILLS 		         </a:t>
            </a:r>
            <a:r>
              <a:rPr lang="en-US" sz="2800" dirty="0">
                <a:solidFill>
                  <a:schemeClr val="accent2">
                    <a:lumMod val="75000"/>
                  </a:schemeClr>
                </a:solidFill>
              </a:rPr>
              <a:t>continued</a:t>
            </a:r>
          </a:p>
        </p:txBody>
      </p:sp>
      <p:sp>
        <p:nvSpPr>
          <p:cNvPr id="4" name="Content Placeholder 3">
            <a:extLst>
              <a:ext uri="{FF2B5EF4-FFF2-40B4-BE49-F238E27FC236}">
                <a16:creationId xmlns:a16="http://schemas.microsoft.com/office/drawing/2014/main" xmlns="" id="{0F124E48-0E30-4122-931A-254C40DDBE1E}"/>
              </a:ext>
            </a:extLst>
          </p:cNvPr>
          <p:cNvSpPr>
            <a:spLocks noGrp="1"/>
          </p:cNvSpPr>
          <p:nvPr>
            <p:ph idx="1"/>
          </p:nvPr>
        </p:nvSpPr>
        <p:spPr>
          <a:xfrm>
            <a:off x="838200" y="1564368"/>
            <a:ext cx="6316326" cy="4593836"/>
          </a:xfrm>
        </p:spPr>
        <p:txBody>
          <a:bodyPr>
            <a:noAutofit/>
          </a:bodyPr>
          <a:lstStyle/>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000" dirty="0">
                <a:solidFill>
                  <a:srgbClr val="111111"/>
                </a:solidFill>
                <a:effectLst/>
                <a:latin typeface="Arial" panose="020B0604020202020204" pitchFamily="34" charset="0"/>
                <a:ea typeface="Times New Roman" panose="02020603050405020304" pitchFamily="18" charset="0"/>
                <a:cs typeface="Times New Roman" panose="02020603050405020304" pitchFamily="18" charset="0"/>
              </a:rPr>
              <a:t>Good posture, facial expressions and appropriate gestures</a:t>
            </a: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000" dirty="0">
                <a:solidFill>
                  <a:srgbClr val="111111"/>
                </a:solidFill>
                <a:effectLst/>
                <a:latin typeface="Arial" panose="020B0604020202020204" pitchFamily="34" charset="0"/>
                <a:ea typeface="Times New Roman" panose="02020603050405020304" pitchFamily="18" charset="0"/>
                <a:cs typeface="Times New Roman" panose="02020603050405020304" pitchFamily="18" charset="0"/>
              </a:rPr>
              <a:t>Be descriptive, but always use proper grammar and respectful vocabulary</a:t>
            </a:r>
          </a:p>
          <a:p>
            <a:pPr marL="342900" indent="-342900">
              <a:lnSpc>
                <a:spcPct val="107000"/>
              </a:lnSpc>
              <a:spcBef>
                <a:spcPts val="0"/>
              </a:spcBef>
              <a:buSzPts val="1000"/>
              <a:buFont typeface="Symbol" panose="05050102010706020507" pitchFamily="18" charset="2"/>
              <a:buChar char=""/>
              <a:tabLst>
                <a:tab pos="457200" algn="l"/>
              </a:tabLst>
            </a:pPr>
            <a:r>
              <a:rPr lang="en-US" sz="2000" dirty="0">
                <a:solidFill>
                  <a:srgbClr val="2A2A2A"/>
                </a:solidFill>
                <a:effectLst/>
                <a:latin typeface="Arial" panose="020B0604020202020204" pitchFamily="34" charset="0"/>
                <a:ea typeface="Times New Roman" panose="02020603050405020304" pitchFamily="18" charset="0"/>
              </a:rPr>
              <a:t>Eliminate or minimize acronyms, jargon and other language that could be a barrier to the listener’s easy understanding of your message. </a:t>
            </a:r>
            <a:r>
              <a:rPr lang="en-US" sz="2000" i="1" dirty="0" err="1">
                <a:solidFill>
                  <a:srgbClr val="2A2A2A"/>
                </a:solidFill>
                <a:effectLst/>
                <a:latin typeface="Arial" panose="020B0604020202020204" pitchFamily="34" charset="0"/>
                <a:ea typeface="Times New Roman" panose="02020603050405020304" pitchFamily="18" charset="0"/>
              </a:rPr>
              <a:t>Umms</a:t>
            </a:r>
            <a:r>
              <a:rPr lang="en-US" sz="2000" i="1" dirty="0">
                <a:solidFill>
                  <a:srgbClr val="2A2A2A"/>
                </a:solidFill>
                <a:effectLst/>
                <a:latin typeface="Arial" panose="020B0604020202020204" pitchFamily="34" charset="0"/>
                <a:ea typeface="Times New Roman" panose="02020603050405020304" pitchFamily="18" charset="0"/>
              </a:rPr>
              <a:t>, Ands, So, You Know</a:t>
            </a:r>
            <a:r>
              <a:rPr lang="en-US" sz="2000" dirty="0">
                <a:solidFill>
                  <a:srgbClr val="2A2A2A"/>
                </a:solidFill>
                <a:effectLst/>
                <a:latin typeface="Arial" panose="020B0604020202020204" pitchFamily="34" charset="0"/>
                <a:ea typeface="Times New Roman" panose="02020603050405020304" pitchFamily="18" charset="0"/>
              </a:rPr>
              <a:t> – are filler words to eliminate.</a:t>
            </a:r>
            <a:endParaRPr lang="en-US" sz="2000" dirty="0">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000" dirty="0">
                <a:solidFill>
                  <a:srgbClr val="111111"/>
                </a:solidFill>
                <a:effectLst/>
                <a:latin typeface="Arial" panose="020B0604020202020204" pitchFamily="34" charset="0"/>
                <a:ea typeface="Times New Roman" panose="02020603050405020304" pitchFamily="18" charset="0"/>
                <a:cs typeface="Times New Roman" panose="02020603050405020304" pitchFamily="18" charset="0"/>
              </a:rPr>
              <a:t>Try the power of the pause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000" dirty="0">
                <a:solidFill>
                  <a:srgbClr val="111111"/>
                </a:solidFill>
                <a:effectLst/>
                <a:latin typeface="Arial" panose="020B0604020202020204" pitchFamily="34" charset="0"/>
                <a:ea typeface="Times New Roman" panose="02020603050405020304" pitchFamily="18" charset="0"/>
                <a:cs typeface="Times New Roman" panose="02020603050405020304" pitchFamily="18" charset="0"/>
              </a:rPr>
              <a:t>Turn-taking – Don’t dominate the conversation</a:t>
            </a: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endParaRPr lang="en-US" sz="2400" dirty="0">
              <a:solidFill>
                <a:srgbClr val="111111"/>
              </a:solidFill>
              <a:latin typeface="Arial" panose="020B0604020202020204" pitchFamily="34" charset="0"/>
              <a:ea typeface="Calibri" panose="020F0502020204030204" pitchFamily="34" charset="0"/>
              <a:cs typeface="Times New Roman" panose="02020603050405020304" pitchFamily="18" charset="0"/>
            </a:endParaRPr>
          </a:p>
          <a:p>
            <a:pPr marL="0" marR="0" lvl="0" indent="0" algn="ctr">
              <a:lnSpc>
                <a:spcPct val="107000"/>
              </a:lnSpc>
              <a:spcBef>
                <a:spcPts val="0"/>
              </a:spcBef>
              <a:spcAft>
                <a:spcPts val="0"/>
              </a:spcAft>
              <a:buSzPts val="1000"/>
              <a:buNone/>
              <a:tabLst>
                <a:tab pos="457200" algn="l"/>
              </a:tabLst>
            </a:pPr>
            <a:r>
              <a:rPr lang="en-US" sz="2000" b="1" dirty="0">
                <a:solidFill>
                  <a:schemeClr val="accent2">
                    <a:lumMod val="75000"/>
                  </a:schemeClr>
                </a:solidFill>
                <a:effectLst/>
                <a:latin typeface="Arial" panose="020B0604020202020204" pitchFamily="34" charset="0"/>
                <a:ea typeface="Calibri" panose="020F0502020204030204" pitchFamily="34" charset="0"/>
                <a:cs typeface="Times New Roman" panose="02020603050405020304" pitchFamily="18" charset="0"/>
              </a:rPr>
              <a:t>BE AUTHENTIC AND STRENGTHEN SELF!</a:t>
            </a:r>
            <a:endParaRPr lang="en-US" sz="20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7">
            <a:extLst>
              <a:ext uri="{FF2B5EF4-FFF2-40B4-BE49-F238E27FC236}">
                <a16:creationId xmlns:a16="http://schemas.microsoft.com/office/drawing/2014/main" xmlns="" id="{02359F8E-0709-4CFD-BD46-F22693F2FC6E}"/>
              </a:ext>
            </a:extLst>
          </p:cNvPr>
          <p:cNvPicPr/>
          <p:nvPr/>
        </p:nvPicPr>
        <p:blipFill>
          <a:blip r:embed="rId2"/>
          <a:stretch>
            <a:fillRect/>
          </a:stretch>
        </p:blipFill>
        <p:spPr>
          <a:xfrm>
            <a:off x="7154526" y="1564368"/>
            <a:ext cx="4695351" cy="4593836"/>
          </a:xfrm>
          <a:prstGeom prst="rect">
            <a:avLst/>
          </a:prstGeom>
        </p:spPr>
      </p:pic>
    </p:spTree>
    <p:extLst>
      <p:ext uri="{BB962C8B-B14F-4D97-AF65-F5344CB8AC3E}">
        <p14:creationId xmlns:p14="http://schemas.microsoft.com/office/powerpoint/2010/main" val="3542848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D539EE-4A36-4CA3-94D4-F7FEA2D2411B}"/>
              </a:ext>
            </a:extLst>
          </p:cNvPr>
          <p:cNvSpPr>
            <a:spLocks noGrp="1"/>
          </p:cNvSpPr>
          <p:nvPr>
            <p:ph type="title"/>
          </p:nvPr>
        </p:nvSpPr>
        <p:spPr>
          <a:xfrm>
            <a:off x="838200" y="357260"/>
            <a:ext cx="10582469" cy="949026"/>
          </a:xfrm>
        </p:spPr>
        <p:txBody>
          <a:bodyPr>
            <a:normAutofit/>
          </a:bodyPr>
          <a:lstStyle/>
          <a:p>
            <a:r>
              <a:rPr lang="en-US" dirty="0">
                <a:solidFill>
                  <a:schemeClr val="accent2">
                    <a:lumMod val="75000"/>
                  </a:schemeClr>
                </a:solidFill>
              </a:rPr>
              <a:t>TIPS FOR DIFFICULT DISCUSSIONS		         </a:t>
            </a:r>
            <a:r>
              <a:rPr lang="en-US" sz="2800" dirty="0">
                <a:solidFill>
                  <a:schemeClr val="accent2">
                    <a:lumMod val="75000"/>
                  </a:schemeClr>
                </a:solidFill>
              </a:rPr>
              <a:t> </a:t>
            </a:r>
          </a:p>
        </p:txBody>
      </p:sp>
      <p:sp>
        <p:nvSpPr>
          <p:cNvPr id="4" name="Content Placeholder 3">
            <a:extLst>
              <a:ext uri="{FF2B5EF4-FFF2-40B4-BE49-F238E27FC236}">
                <a16:creationId xmlns:a16="http://schemas.microsoft.com/office/drawing/2014/main" xmlns="" id="{0F124E48-0E30-4122-931A-254C40DDBE1E}"/>
              </a:ext>
            </a:extLst>
          </p:cNvPr>
          <p:cNvSpPr>
            <a:spLocks noGrp="1"/>
          </p:cNvSpPr>
          <p:nvPr>
            <p:ph idx="1"/>
          </p:nvPr>
        </p:nvSpPr>
        <p:spPr>
          <a:xfrm>
            <a:off x="838200" y="1564368"/>
            <a:ext cx="8648700" cy="6303282"/>
          </a:xfrm>
        </p:spPr>
        <p:txBody>
          <a:bodyPr>
            <a:noAutofit/>
          </a:bodyPr>
          <a:lstStyle/>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600" b="1" dirty="0">
                <a:solidFill>
                  <a:srgbClr val="333740"/>
                </a:solidFill>
                <a:effectLst/>
                <a:latin typeface="Helvetica" panose="020B0604020202020204" pitchFamily="34" charset="0"/>
                <a:ea typeface="Times New Roman" panose="02020603050405020304" pitchFamily="18" charset="0"/>
                <a:cs typeface="Times New Roman" panose="02020603050405020304" pitchFamily="18" charset="0"/>
              </a:rPr>
              <a:t>Use "I statements.”</a:t>
            </a:r>
            <a:r>
              <a:rPr lang="en-US" sz="1600" dirty="0">
                <a:solidFill>
                  <a:srgbClr val="333740"/>
                </a:solidFill>
                <a:effectLst/>
                <a:latin typeface="Helvetica" panose="020B0604020202020204" pitchFamily="34" charset="0"/>
                <a:ea typeface="Times New Roman" panose="02020603050405020304" pitchFamily="18" charset="0"/>
                <a:cs typeface="Times New Roman" panose="02020603050405020304" pitchFamily="18" charset="0"/>
              </a:rPr>
              <a:t> Say things like, "I feel upset when you ___" instead of, "You're making me upset." Steer clear of blaming or accusing them of purposely trying to hurt you.</a:t>
            </a:r>
            <a:endParaRPr lang="en-US" sz="1600" dirty="0">
              <a:solidFill>
                <a:srgbClr val="33374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600" b="1" dirty="0">
                <a:solidFill>
                  <a:srgbClr val="333740"/>
                </a:solidFill>
                <a:effectLst/>
                <a:latin typeface="Helvetica" panose="020B0604020202020204" pitchFamily="34" charset="0"/>
                <a:ea typeface="Times New Roman" panose="02020603050405020304" pitchFamily="18" charset="0"/>
                <a:cs typeface="Times New Roman" panose="02020603050405020304" pitchFamily="18" charset="0"/>
              </a:rPr>
              <a:t>Be clear and direct.</a:t>
            </a:r>
            <a:r>
              <a:rPr lang="en-US" sz="1600" dirty="0">
                <a:solidFill>
                  <a:srgbClr val="333740"/>
                </a:solidFill>
                <a:effectLst/>
                <a:latin typeface="Helvetica" panose="020B0604020202020204" pitchFamily="34" charset="0"/>
                <a:ea typeface="Times New Roman" panose="02020603050405020304" pitchFamily="18" charset="0"/>
                <a:cs typeface="Times New Roman" panose="02020603050405020304" pitchFamily="18" charset="0"/>
              </a:rPr>
              <a:t> No one can read your mind, so tell them what you think, feel, and need.</a:t>
            </a:r>
            <a:endParaRPr lang="en-US" sz="1600" dirty="0">
              <a:solidFill>
                <a:srgbClr val="33374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600" b="1" dirty="0">
                <a:solidFill>
                  <a:srgbClr val="333740"/>
                </a:solidFill>
                <a:effectLst/>
                <a:latin typeface="Helvetica" panose="020B0604020202020204" pitchFamily="34" charset="0"/>
                <a:ea typeface="Times New Roman" panose="02020603050405020304" pitchFamily="18" charset="0"/>
                <a:cs typeface="Times New Roman" panose="02020603050405020304" pitchFamily="18" charset="0"/>
              </a:rPr>
              <a:t>Don’t push aside your feelings.</a:t>
            </a:r>
            <a:r>
              <a:rPr lang="en-US" sz="1600" dirty="0">
                <a:solidFill>
                  <a:srgbClr val="333740"/>
                </a:solidFill>
                <a:effectLst/>
                <a:latin typeface="Helvetica" panose="020B0604020202020204" pitchFamily="34" charset="0"/>
                <a:ea typeface="Times New Roman" panose="02020603050405020304" pitchFamily="18" charset="0"/>
                <a:cs typeface="Times New Roman" panose="02020603050405020304" pitchFamily="18" charset="0"/>
              </a:rPr>
              <a:t> Bring up things that bother you early on so they don’t build up and become bigger problems.</a:t>
            </a:r>
            <a:endParaRPr lang="en-US" sz="1600" dirty="0">
              <a:solidFill>
                <a:srgbClr val="33374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600" b="1" dirty="0">
                <a:solidFill>
                  <a:srgbClr val="333740"/>
                </a:solidFill>
                <a:effectLst/>
                <a:latin typeface="Helvetica" panose="020B0604020202020204" pitchFamily="34" charset="0"/>
                <a:ea typeface="Times New Roman" panose="02020603050405020304" pitchFamily="18" charset="0"/>
                <a:cs typeface="Times New Roman" panose="02020603050405020304" pitchFamily="18" charset="0"/>
              </a:rPr>
              <a:t>Build trust.</a:t>
            </a:r>
            <a:r>
              <a:rPr lang="en-US" sz="1600" dirty="0">
                <a:solidFill>
                  <a:srgbClr val="333740"/>
                </a:solidFill>
                <a:effectLst/>
                <a:latin typeface="Helvetica" panose="020B0604020202020204" pitchFamily="34" charset="0"/>
                <a:ea typeface="Times New Roman" panose="02020603050405020304" pitchFamily="18" charset="0"/>
                <a:cs typeface="Times New Roman" panose="02020603050405020304" pitchFamily="18" charset="0"/>
              </a:rPr>
              <a:t> Unless someone has given you a reason not to, believing that they’re telling you the truth and assuming that they mean well helps establish trust.</a:t>
            </a:r>
            <a:endParaRPr lang="en-US" sz="1600" dirty="0">
              <a:solidFill>
                <a:srgbClr val="33374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600" b="1" dirty="0">
                <a:solidFill>
                  <a:srgbClr val="333740"/>
                </a:solidFill>
                <a:effectLst/>
                <a:latin typeface="Helvetica" panose="020B0604020202020204" pitchFamily="34" charset="0"/>
                <a:ea typeface="Times New Roman" panose="02020603050405020304" pitchFamily="18" charset="0"/>
                <a:cs typeface="Times New Roman" panose="02020603050405020304" pitchFamily="18" charset="0"/>
              </a:rPr>
              <a:t>Ask questions.</a:t>
            </a:r>
            <a:r>
              <a:rPr lang="en-US" sz="1600" dirty="0">
                <a:solidFill>
                  <a:srgbClr val="333740"/>
                </a:solidFill>
                <a:effectLst/>
                <a:latin typeface="Helvetica" panose="020B0604020202020204" pitchFamily="34" charset="0"/>
                <a:ea typeface="Times New Roman" panose="02020603050405020304" pitchFamily="18" charset="0"/>
                <a:cs typeface="Times New Roman" panose="02020603050405020304" pitchFamily="18" charset="0"/>
              </a:rPr>
              <a:t> If you don't understand what they're saying or why, ask questions. Don’t make assumptions.</a:t>
            </a:r>
            <a:endParaRPr lang="en-US" sz="1600" dirty="0">
              <a:solidFill>
                <a:srgbClr val="33374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600" b="1" dirty="0">
                <a:solidFill>
                  <a:srgbClr val="333740"/>
                </a:solidFill>
                <a:effectLst/>
                <a:latin typeface="Helvetica" panose="020B0604020202020204" pitchFamily="34" charset="0"/>
                <a:ea typeface="Times New Roman" panose="02020603050405020304" pitchFamily="18" charset="0"/>
                <a:cs typeface="Times New Roman" panose="02020603050405020304" pitchFamily="18" charset="0"/>
              </a:rPr>
              <a:t>Talk in person.</a:t>
            </a:r>
            <a:r>
              <a:rPr lang="en-US" sz="1600" dirty="0">
                <a:solidFill>
                  <a:srgbClr val="333740"/>
                </a:solidFill>
                <a:effectLst/>
                <a:latin typeface="Helvetica" panose="020B0604020202020204" pitchFamily="34" charset="0"/>
                <a:ea typeface="Times New Roman" panose="02020603050405020304" pitchFamily="18" charset="0"/>
                <a:cs typeface="Times New Roman" panose="02020603050405020304" pitchFamily="18" charset="0"/>
              </a:rPr>
              <a:t> It's really easy to misunderstand or misinterpret a text message or email. Talking in person (or through video chat) will allow you to hear their tone of voice and see their body language.</a:t>
            </a:r>
            <a:endParaRPr lang="en-US" sz="1600" dirty="0">
              <a:solidFill>
                <a:srgbClr val="33374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600" b="1" dirty="0">
                <a:solidFill>
                  <a:srgbClr val="333740"/>
                </a:solidFill>
                <a:effectLst/>
                <a:latin typeface="Helvetica" panose="020B0604020202020204" pitchFamily="34" charset="0"/>
                <a:ea typeface="Times New Roman" panose="02020603050405020304" pitchFamily="18" charset="0"/>
                <a:cs typeface="Times New Roman" panose="02020603050405020304" pitchFamily="18" charset="0"/>
              </a:rPr>
              <a:t>Don’t yell.</a:t>
            </a:r>
            <a:r>
              <a:rPr lang="en-US" sz="1600" dirty="0">
                <a:solidFill>
                  <a:srgbClr val="333740"/>
                </a:solidFill>
                <a:effectLst/>
                <a:latin typeface="Helvetica" panose="020B0604020202020204" pitchFamily="34" charset="0"/>
                <a:ea typeface="Times New Roman" panose="02020603050405020304" pitchFamily="18" charset="0"/>
                <a:cs typeface="Times New Roman" panose="02020603050405020304" pitchFamily="18" charset="0"/>
              </a:rPr>
              <a:t> Getting angry or defensive during an argument is totally normal. But if you’re feeling upset or angry, take a break until you both cool off.</a:t>
            </a:r>
            <a:endParaRPr lang="en-US" sz="1600" dirty="0">
              <a:solidFill>
                <a:srgbClr val="33374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600" b="1" dirty="0">
                <a:solidFill>
                  <a:srgbClr val="333740"/>
                </a:solidFill>
                <a:effectLst/>
                <a:latin typeface="Helvetica" panose="020B0604020202020204" pitchFamily="34" charset="0"/>
                <a:ea typeface="Times New Roman" panose="02020603050405020304" pitchFamily="18" charset="0"/>
                <a:cs typeface="Times New Roman" panose="02020603050405020304" pitchFamily="18" charset="0"/>
              </a:rPr>
              <a:t>Be willing to apologize.</a:t>
            </a:r>
            <a:r>
              <a:rPr lang="en-US" sz="1600" dirty="0">
                <a:solidFill>
                  <a:srgbClr val="333740"/>
                </a:solidFill>
                <a:effectLst/>
                <a:latin typeface="Helvetica" panose="020B0604020202020204" pitchFamily="34" charset="0"/>
                <a:ea typeface="Times New Roman" panose="02020603050405020304" pitchFamily="18" charset="0"/>
                <a:cs typeface="Times New Roman" panose="02020603050405020304" pitchFamily="18" charset="0"/>
              </a:rPr>
              <a:t> Everyone makes mistakes. Saying you’re sorry (and meaning it) goes a long way in helping to move on after a fight.</a:t>
            </a:r>
            <a:endParaRPr lang="en-US" sz="1600" dirty="0">
              <a:solidFill>
                <a:srgbClr val="33374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endParaRPr lang="en-US" sz="2400" dirty="0">
              <a:solidFill>
                <a:srgbClr val="111111"/>
              </a:solidFill>
              <a:latin typeface="Arial" panose="020B0604020202020204" pitchFamily="34" charset="0"/>
              <a:ea typeface="Calibri" panose="020F0502020204030204" pitchFamily="34" charset="0"/>
              <a:cs typeface="Times New Roman" panose="02020603050405020304" pitchFamily="18" charset="0"/>
            </a:endParaRPr>
          </a:p>
          <a:p>
            <a:pPr marL="0" marR="0" lvl="0" indent="0" algn="ctr">
              <a:lnSpc>
                <a:spcPct val="107000"/>
              </a:lnSpc>
              <a:spcBef>
                <a:spcPts val="0"/>
              </a:spcBef>
              <a:spcAft>
                <a:spcPts val="0"/>
              </a:spcAft>
              <a:buSzPts val="1000"/>
              <a:buNone/>
              <a:tabLst>
                <a:tab pos="457200" algn="l"/>
              </a:tabLst>
            </a:pPr>
            <a:r>
              <a:rPr lang="en-US" sz="2000" b="1" dirty="0">
                <a:solidFill>
                  <a:schemeClr val="accent2">
                    <a:lumMod val="75000"/>
                  </a:schemeClr>
                </a:solidFill>
                <a:effectLst/>
                <a:latin typeface="Arial" panose="020B0604020202020204" pitchFamily="34" charset="0"/>
                <a:ea typeface="Calibri" panose="020F0502020204030204" pitchFamily="34" charset="0"/>
                <a:cs typeface="Times New Roman" panose="02020603050405020304" pitchFamily="18" charset="0"/>
              </a:rPr>
              <a:t>BE AUTHENTIC AND STRENGTHEN SELF!</a:t>
            </a:r>
            <a:endParaRPr lang="en-US" sz="20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7">
            <a:extLst>
              <a:ext uri="{FF2B5EF4-FFF2-40B4-BE49-F238E27FC236}">
                <a16:creationId xmlns:a16="http://schemas.microsoft.com/office/drawing/2014/main" xmlns="" id="{02359F8E-0709-4CFD-BD46-F22693F2FC6E}"/>
              </a:ext>
            </a:extLst>
          </p:cNvPr>
          <p:cNvPicPr/>
          <p:nvPr/>
        </p:nvPicPr>
        <p:blipFill>
          <a:blip r:embed="rId2"/>
          <a:stretch>
            <a:fillRect/>
          </a:stretch>
        </p:blipFill>
        <p:spPr>
          <a:xfrm>
            <a:off x="9753600" y="1869031"/>
            <a:ext cx="2210577" cy="2729204"/>
          </a:xfrm>
          <a:prstGeom prst="rect">
            <a:avLst/>
          </a:prstGeom>
        </p:spPr>
      </p:pic>
    </p:spTree>
    <p:extLst>
      <p:ext uri="{BB962C8B-B14F-4D97-AF65-F5344CB8AC3E}">
        <p14:creationId xmlns:p14="http://schemas.microsoft.com/office/powerpoint/2010/main" val="1867748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D539EE-4A36-4CA3-94D4-F7FEA2D2411B}"/>
              </a:ext>
            </a:extLst>
          </p:cNvPr>
          <p:cNvSpPr>
            <a:spLocks noGrp="1"/>
          </p:cNvSpPr>
          <p:nvPr>
            <p:ph type="title"/>
          </p:nvPr>
        </p:nvSpPr>
        <p:spPr>
          <a:xfrm>
            <a:off x="838200" y="294665"/>
            <a:ext cx="10364451" cy="1596177"/>
          </a:xfrm>
        </p:spPr>
        <p:txBody>
          <a:bodyPr>
            <a:normAutofit/>
          </a:bodyPr>
          <a:lstStyle/>
          <a:p>
            <a:r>
              <a:rPr lang="en-US" dirty="0">
                <a:solidFill>
                  <a:schemeClr val="accent2">
                    <a:lumMod val="75000"/>
                  </a:schemeClr>
                </a:solidFill>
              </a:rPr>
              <a:t>LET’S TALK</a:t>
            </a:r>
          </a:p>
        </p:txBody>
      </p:sp>
      <p:sp>
        <p:nvSpPr>
          <p:cNvPr id="4" name="Content Placeholder 3">
            <a:extLst>
              <a:ext uri="{FF2B5EF4-FFF2-40B4-BE49-F238E27FC236}">
                <a16:creationId xmlns:a16="http://schemas.microsoft.com/office/drawing/2014/main" xmlns="" id="{0F124E48-0E30-4122-931A-254C40DDBE1E}"/>
              </a:ext>
            </a:extLst>
          </p:cNvPr>
          <p:cNvSpPr>
            <a:spLocks noGrp="1"/>
          </p:cNvSpPr>
          <p:nvPr>
            <p:ph idx="1"/>
          </p:nvPr>
        </p:nvSpPr>
        <p:spPr>
          <a:xfrm>
            <a:off x="838200" y="1825625"/>
            <a:ext cx="7223449" cy="4351338"/>
          </a:xfrm>
        </p:spPr>
        <p:txBody>
          <a:bodyPr>
            <a:normAutofit fontScale="70000" lnSpcReduction="20000"/>
          </a:bodyPr>
          <a:lstStyle/>
          <a:p>
            <a:pPr marL="0" indent="0">
              <a:buNone/>
            </a:pPr>
            <a:r>
              <a:rPr lang="en-US" sz="3200" dirty="0">
                <a:solidFill>
                  <a:schemeClr val="accent2">
                    <a:lumMod val="75000"/>
                  </a:schemeClr>
                </a:solidFill>
                <a:latin typeface="Calibri" panose="020F0502020204030204" pitchFamily="34" charset="0"/>
                <a:cs typeface="Times New Roman" panose="02020603050405020304" pitchFamily="18" charset="0"/>
              </a:rPr>
              <a:t>You received a grade on a school project that is lower than what you felt was deserved.</a:t>
            </a:r>
          </a:p>
          <a:p>
            <a:pPr marL="0" indent="0">
              <a:buNone/>
            </a:pPr>
            <a:r>
              <a:rPr lang="en-US" sz="3200" dirty="0">
                <a:latin typeface="Calibri" panose="020F0502020204030204" pitchFamily="34" charset="0"/>
                <a:cs typeface="Times New Roman" panose="02020603050405020304" pitchFamily="18" charset="0"/>
              </a:rPr>
              <a:t>Response:</a:t>
            </a:r>
          </a:p>
          <a:p>
            <a:pPr marL="0" indent="0">
              <a:buNone/>
            </a:pPr>
            <a:endParaRPr lang="en-US" sz="3200" dirty="0">
              <a:latin typeface="Calibri" panose="020F0502020204030204" pitchFamily="34" charset="0"/>
              <a:cs typeface="Times New Roman" panose="02020603050405020304" pitchFamily="18" charset="0"/>
            </a:endParaRPr>
          </a:p>
          <a:p>
            <a:pPr marL="514350" indent="-514350">
              <a:buFont typeface="+mj-lt"/>
              <a:buAutoNum type="alphaUcPeriod"/>
            </a:pPr>
            <a:r>
              <a:rPr lang="en-US" sz="3200" dirty="0">
                <a:latin typeface="Calibri" panose="020F0502020204030204" pitchFamily="34" charset="0"/>
                <a:cs typeface="Times New Roman" panose="02020603050405020304" pitchFamily="18" charset="0"/>
              </a:rPr>
              <a:t>You gave me a “C” that I don’t like, and I want it changed to an “A”.</a:t>
            </a:r>
          </a:p>
          <a:p>
            <a:pPr marL="514350" indent="-514350">
              <a:buFont typeface="+mj-lt"/>
              <a:buAutoNum type="alphaUcPeriod"/>
            </a:pPr>
            <a:endParaRPr lang="en-US" sz="3200" dirty="0">
              <a:latin typeface="Calibri" panose="020F0502020204030204" pitchFamily="34" charset="0"/>
              <a:cs typeface="Times New Roman" panose="02020603050405020304" pitchFamily="18" charset="0"/>
            </a:endParaRPr>
          </a:p>
          <a:p>
            <a:pPr marL="514350" indent="-514350">
              <a:buFont typeface="+mj-lt"/>
              <a:buAutoNum type="alphaUcPeriod"/>
            </a:pPr>
            <a:r>
              <a:rPr lang="en-US" sz="3200" dirty="0">
                <a:latin typeface="Calibri" panose="020F0502020204030204" pitchFamily="34" charset="0"/>
                <a:cs typeface="Times New Roman" panose="02020603050405020304" pitchFamily="18" charset="0"/>
              </a:rPr>
              <a:t>I’d like to understand why you gave me a “C” as I believe it should be an “A” based upon the grading criteria and project results.</a:t>
            </a:r>
          </a:p>
          <a:p>
            <a:pPr marL="514350" indent="-514350">
              <a:buFont typeface="+mj-lt"/>
              <a:buAutoNum type="alphaUcPeriod"/>
            </a:pPr>
            <a:endParaRPr lang="en-US" sz="3200" dirty="0">
              <a:latin typeface="Calibri" panose="020F0502020204030204" pitchFamily="34" charset="0"/>
              <a:cs typeface="Times New Roman" panose="02020603050405020304" pitchFamily="18" charset="0"/>
            </a:endParaRPr>
          </a:p>
          <a:p>
            <a:pPr marL="514350" indent="-514350">
              <a:buFont typeface="+mj-lt"/>
              <a:buAutoNum type="alphaUcPeriod"/>
            </a:pPr>
            <a:r>
              <a:rPr lang="en-US" sz="3200" dirty="0">
                <a:latin typeface="Calibri" panose="020F0502020204030204" pitchFamily="34" charset="0"/>
                <a:cs typeface="Times New Roman" panose="02020603050405020304" pitchFamily="18" charset="0"/>
              </a:rPr>
              <a:t>Why did you give me a C? It </a:t>
            </a:r>
            <a:r>
              <a:rPr lang="en-US" sz="3200" dirty="0" err="1">
                <a:latin typeface="Calibri" panose="020F0502020204030204" pitchFamily="34" charset="0"/>
                <a:cs typeface="Times New Roman" panose="02020603050405020304" pitchFamily="18" charset="0"/>
              </a:rPr>
              <a:t>ain’t</a:t>
            </a:r>
            <a:r>
              <a:rPr lang="en-US" sz="3200" dirty="0">
                <a:latin typeface="Calibri" panose="020F0502020204030204" pitchFamily="34" charset="0"/>
                <a:cs typeface="Times New Roman" panose="02020603050405020304" pitchFamily="18" charset="0"/>
              </a:rPr>
              <a:t> fair and I think I should have an “A”.</a:t>
            </a:r>
            <a:endParaRPr lang="en-US" sz="3200" dirty="0"/>
          </a:p>
        </p:txBody>
      </p:sp>
      <p:sp>
        <p:nvSpPr>
          <p:cNvPr id="3" name="TextBox 2">
            <a:extLst>
              <a:ext uri="{FF2B5EF4-FFF2-40B4-BE49-F238E27FC236}">
                <a16:creationId xmlns:a16="http://schemas.microsoft.com/office/drawing/2014/main" xmlns="" id="{C4A5FBB8-BCB3-4EDE-B6C6-7633DF05656F}"/>
              </a:ext>
            </a:extLst>
          </p:cNvPr>
          <p:cNvSpPr txBox="1"/>
          <p:nvPr/>
        </p:nvSpPr>
        <p:spPr>
          <a:xfrm>
            <a:off x="8789437" y="2244060"/>
            <a:ext cx="2799184" cy="2369880"/>
          </a:xfrm>
          <a:prstGeom prst="rect">
            <a:avLst/>
          </a:prstGeom>
          <a:noFill/>
          <a:ln w="28575">
            <a:solidFill>
              <a:schemeClr val="tx1"/>
            </a:solidFill>
          </a:ln>
        </p:spPr>
        <p:txBody>
          <a:bodyPr wrap="square" rtlCol="0">
            <a:spAutoFit/>
          </a:bodyPr>
          <a:lstStyle/>
          <a:p>
            <a:r>
              <a:rPr lang="en-US" sz="2000" b="1" dirty="0"/>
              <a:t>Communication Purpose</a:t>
            </a:r>
          </a:p>
          <a:p>
            <a:endParaRPr lang="en-US" sz="3200" b="1" dirty="0"/>
          </a:p>
          <a:p>
            <a:pPr marL="342900" indent="-342900">
              <a:buFont typeface="Arial" panose="020B0604020202020204" pitchFamily="34" charset="0"/>
              <a:buChar char="•"/>
            </a:pPr>
            <a:r>
              <a:rPr lang="en-US" sz="2400" b="1" dirty="0"/>
              <a:t>INFORM</a:t>
            </a:r>
          </a:p>
          <a:p>
            <a:pPr marL="342900" indent="-342900">
              <a:buFont typeface="Arial" panose="020B0604020202020204" pitchFamily="34" charset="0"/>
              <a:buChar char="•"/>
            </a:pPr>
            <a:r>
              <a:rPr lang="en-US" sz="2400" b="1" dirty="0"/>
              <a:t>PERSUADE</a:t>
            </a:r>
          </a:p>
          <a:p>
            <a:pPr marL="342900" indent="-342900">
              <a:buFont typeface="Arial" panose="020B0604020202020204" pitchFamily="34" charset="0"/>
              <a:buChar char="•"/>
            </a:pPr>
            <a:r>
              <a:rPr lang="en-US" sz="2400" b="1" dirty="0"/>
              <a:t>DIRECT</a:t>
            </a:r>
          </a:p>
          <a:p>
            <a:endParaRPr lang="en-US" sz="2400" b="1" dirty="0"/>
          </a:p>
        </p:txBody>
      </p:sp>
    </p:spTree>
    <p:extLst>
      <p:ext uri="{BB962C8B-B14F-4D97-AF65-F5344CB8AC3E}">
        <p14:creationId xmlns:p14="http://schemas.microsoft.com/office/powerpoint/2010/main" val="2252166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D539EE-4A36-4CA3-94D4-F7FEA2D2411B}"/>
              </a:ext>
            </a:extLst>
          </p:cNvPr>
          <p:cNvSpPr>
            <a:spLocks noGrp="1"/>
          </p:cNvSpPr>
          <p:nvPr>
            <p:ph type="title"/>
          </p:nvPr>
        </p:nvSpPr>
        <p:spPr>
          <a:xfrm>
            <a:off x="838200" y="294665"/>
            <a:ext cx="10364451" cy="1596177"/>
          </a:xfrm>
        </p:spPr>
        <p:txBody>
          <a:bodyPr>
            <a:normAutofit/>
          </a:bodyPr>
          <a:lstStyle/>
          <a:p>
            <a:r>
              <a:rPr lang="en-US" dirty="0">
                <a:solidFill>
                  <a:schemeClr val="accent2">
                    <a:lumMod val="75000"/>
                  </a:schemeClr>
                </a:solidFill>
              </a:rPr>
              <a:t>LET’S TALK!</a:t>
            </a:r>
          </a:p>
        </p:txBody>
      </p:sp>
      <p:sp>
        <p:nvSpPr>
          <p:cNvPr id="4" name="Content Placeholder 3">
            <a:extLst>
              <a:ext uri="{FF2B5EF4-FFF2-40B4-BE49-F238E27FC236}">
                <a16:creationId xmlns:a16="http://schemas.microsoft.com/office/drawing/2014/main" xmlns="" id="{0F124E48-0E30-4122-931A-254C40DDBE1E}"/>
              </a:ext>
            </a:extLst>
          </p:cNvPr>
          <p:cNvSpPr>
            <a:spLocks noGrp="1"/>
          </p:cNvSpPr>
          <p:nvPr>
            <p:ph idx="1"/>
          </p:nvPr>
        </p:nvSpPr>
        <p:spPr>
          <a:xfrm>
            <a:off x="838200" y="1825625"/>
            <a:ext cx="7223449" cy="4351338"/>
          </a:xfrm>
        </p:spPr>
        <p:txBody>
          <a:bodyPr>
            <a:normAutofit/>
          </a:bodyPr>
          <a:lstStyle/>
          <a:p>
            <a:pPr marL="0" indent="0">
              <a:buNone/>
            </a:pPr>
            <a:r>
              <a:rPr lang="en-US" sz="3200" dirty="0">
                <a:solidFill>
                  <a:schemeClr val="accent2">
                    <a:lumMod val="75000"/>
                  </a:schemeClr>
                </a:solidFill>
                <a:latin typeface="Calibri" panose="020F0502020204030204" pitchFamily="34" charset="0"/>
                <a:cs typeface="Times New Roman" panose="02020603050405020304" pitchFamily="18" charset="0"/>
              </a:rPr>
              <a:t>Activity</a:t>
            </a:r>
          </a:p>
          <a:p>
            <a:pPr marL="0" indent="0">
              <a:buNone/>
            </a:pPr>
            <a:endParaRPr lang="en-US" sz="3200" dirty="0">
              <a:latin typeface="Calibri" panose="020F0502020204030204" pitchFamily="34" charset="0"/>
              <a:cs typeface="Times New Roman" panose="02020603050405020304" pitchFamily="18" charset="0"/>
            </a:endParaRPr>
          </a:p>
          <a:p>
            <a:pPr marL="0" indent="0">
              <a:buNone/>
            </a:pPr>
            <a:endParaRPr lang="en-US" sz="3200" dirty="0"/>
          </a:p>
        </p:txBody>
      </p:sp>
      <p:sp>
        <p:nvSpPr>
          <p:cNvPr id="3" name="TextBox 2">
            <a:extLst>
              <a:ext uri="{FF2B5EF4-FFF2-40B4-BE49-F238E27FC236}">
                <a16:creationId xmlns:a16="http://schemas.microsoft.com/office/drawing/2014/main" xmlns="" id="{C4A5FBB8-BCB3-4EDE-B6C6-7633DF05656F}"/>
              </a:ext>
            </a:extLst>
          </p:cNvPr>
          <p:cNvSpPr txBox="1"/>
          <p:nvPr/>
        </p:nvSpPr>
        <p:spPr>
          <a:xfrm>
            <a:off x="8789437" y="1890842"/>
            <a:ext cx="2799184" cy="2369880"/>
          </a:xfrm>
          <a:prstGeom prst="rect">
            <a:avLst/>
          </a:prstGeom>
          <a:noFill/>
          <a:ln w="28575">
            <a:solidFill>
              <a:schemeClr val="tx1"/>
            </a:solidFill>
          </a:ln>
        </p:spPr>
        <p:txBody>
          <a:bodyPr wrap="square" rtlCol="0">
            <a:spAutoFit/>
          </a:bodyPr>
          <a:lstStyle/>
          <a:p>
            <a:r>
              <a:rPr lang="en-US" sz="2000" b="1" dirty="0"/>
              <a:t>Communication Purpose</a:t>
            </a:r>
          </a:p>
          <a:p>
            <a:endParaRPr lang="en-US" sz="3200" b="1" dirty="0"/>
          </a:p>
          <a:p>
            <a:pPr marL="342900" indent="-342900">
              <a:buFont typeface="Arial" panose="020B0604020202020204" pitchFamily="34" charset="0"/>
              <a:buChar char="•"/>
            </a:pPr>
            <a:r>
              <a:rPr lang="en-US" sz="2400" b="1" dirty="0"/>
              <a:t>INFORM</a:t>
            </a:r>
          </a:p>
          <a:p>
            <a:pPr marL="342900" indent="-342900">
              <a:buFont typeface="Arial" panose="020B0604020202020204" pitchFamily="34" charset="0"/>
              <a:buChar char="•"/>
            </a:pPr>
            <a:r>
              <a:rPr lang="en-US" sz="2400" b="1" dirty="0"/>
              <a:t>PERSUADE</a:t>
            </a:r>
          </a:p>
          <a:p>
            <a:pPr marL="342900" indent="-342900">
              <a:buFont typeface="Arial" panose="020B0604020202020204" pitchFamily="34" charset="0"/>
              <a:buChar char="•"/>
            </a:pPr>
            <a:r>
              <a:rPr lang="en-US" sz="2400" b="1" dirty="0"/>
              <a:t>DIRECT</a:t>
            </a:r>
          </a:p>
          <a:p>
            <a:endParaRPr lang="en-US" sz="2400" b="1" dirty="0"/>
          </a:p>
        </p:txBody>
      </p:sp>
    </p:spTree>
    <p:extLst>
      <p:ext uri="{BB962C8B-B14F-4D97-AF65-F5344CB8AC3E}">
        <p14:creationId xmlns:p14="http://schemas.microsoft.com/office/powerpoint/2010/main" val="1026517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D539EE-4A36-4CA3-94D4-F7FEA2D2411B}"/>
              </a:ext>
            </a:extLst>
          </p:cNvPr>
          <p:cNvSpPr>
            <a:spLocks noGrp="1"/>
          </p:cNvSpPr>
          <p:nvPr>
            <p:ph type="title"/>
          </p:nvPr>
        </p:nvSpPr>
        <p:spPr>
          <a:xfrm>
            <a:off x="838200" y="294665"/>
            <a:ext cx="10364451" cy="1596177"/>
          </a:xfrm>
        </p:spPr>
        <p:txBody>
          <a:bodyPr>
            <a:normAutofit/>
          </a:bodyPr>
          <a:lstStyle/>
          <a:p>
            <a:r>
              <a:rPr lang="en-US" dirty="0">
                <a:solidFill>
                  <a:schemeClr val="accent2">
                    <a:lumMod val="75000"/>
                  </a:schemeClr>
                </a:solidFill>
              </a:rPr>
              <a:t>IT MATTERS</a:t>
            </a:r>
          </a:p>
        </p:txBody>
      </p:sp>
      <p:sp>
        <p:nvSpPr>
          <p:cNvPr id="4" name="Content Placeholder 3">
            <a:extLst>
              <a:ext uri="{FF2B5EF4-FFF2-40B4-BE49-F238E27FC236}">
                <a16:creationId xmlns:a16="http://schemas.microsoft.com/office/drawing/2014/main" xmlns="" id="{0F124E48-0E30-4122-931A-254C40DDBE1E}"/>
              </a:ext>
            </a:extLst>
          </p:cNvPr>
          <p:cNvSpPr>
            <a:spLocks noGrp="1"/>
          </p:cNvSpPr>
          <p:nvPr>
            <p:ph idx="1"/>
          </p:nvPr>
        </p:nvSpPr>
        <p:spPr>
          <a:xfrm>
            <a:off x="838201" y="1655990"/>
            <a:ext cx="5711890" cy="4701042"/>
          </a:xfrm>
        </p:spPr>
        <p:txBody>
          <a:bodyPr>
            <a:normAutofit fontScale="70000" lnSpcReduction="20000"/>
          </a:bodyPr>
          <a:lstStyle/>
          <a:p>
            <a:pPr marL="0" indent="0">
              <a:lnSpc>
                <a:spcPct val="107000"/>
              </a:lnSpc>
              <a:spcBef>
                <a:spcPts val="0"/>
              </a:spcBef>
              <a:spcAft>
                <a:spcPts val="800"/>
              </a:spcAft>
              <a:buNone/>
            </a:pPr>
            <a:r>
              <a:rPr lang="en-US" sz="3200" b="1" dirty="0">
                <a:effectLst/>
                <a:latin typeface="Calibri" panose="020F0502020204030204" pitchFamily="34" charset="0"/>
                <a:ea typeface="Calibri" panose="020F0502020204030204" pitchFamily="34" charset="0"/>
                <a:cs typeface="Times New Roman" panose="02020603050405020304" pitchFamily="18" charset="0"/>
              </a:rPr>
              <a:t>Rewards of Effective Communication:</a:t>
            </a:r>
          </a:p>
          <a:p>
            <a:pPr>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Mutual understanding</a:t>
            </a:r>
          </a:p>
          <a:p>
            <a:pPr>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Less chance of conflict</a:t>
            </a:r>
          </a:p>
          <a:p>
            <a:pPr>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Cooperation from others</a:t>
            </a:r>
          </a:p>
          <a:p>
            <a:pPr>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Meeting another's needs while getting your own needs met </a:t>
            </a:r>
          </a:p>
          <a:p>
            <a:pPr>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Relief from negative emotions such as guilt, resentment or anger</a:t>
            </a:r>
          </a:p>
          <a:p>
            <a:pPr>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Enhanced closeness</a:t>
            </a:r>
          </a:p>
          <a:p>
            <a:pPr>
              <a:lnSpc>
                <a:spcPct val="107000"/>
              </a:lnSpc>
              <a:spcBef>
                <a:spcPts val="0"/>
              </a:spcBef>
              <a:spcAft>
                <a:spcPts val="800"/>
              </a:spcAft>
            </a:pPr>
            <a:r>
              <a:rPr lang="en-US" sz="3200" dirty="0">
                <a:latin typeface="Calibri" panose="020F0502020204030204" pitchFamily="34" charset="0"/>
                <a:ea typeface="Calibri" panose="020F0502020204030204" pitchFamily="34" charset="0"/>
                <a:cs typeface="Times New Roman" panose="02020603050405020304" pitchFamily="18" charset="0"/>
              </a:rPr>
              <a:t>Care and goodwill</a:t>
            </a:r>
          </a:p>
          <a:p>
            <a:pPr>
              <a:lnSpc>
                <a:spcPct val="107000"/>
              </a:lnSpc>
              <a:spcBef>
                <a:spcPts val="0"/>
              </a:spcBef>
              <a:spcAft>
                <a:spcPts val="800"/>
              </a:spcAft>
            </a:pPr>
            <a:r>
              <a:rPr lang="en-US" sz="3200" dirty="0">
                <a:latin typeface="Calibri" panose="020F0502020204030204" pitchFamily="34" charset="0"/>
                <a:ea typeface="Calibri" panose="020F0502020204030204" pitchFamily="34" charset="0"/>
                <a:cs typeface="Times New Roman" panose="02020603050405020304" pitchFamily="18" charset="0"/>
              </a:rPr>
              <a:t>Encourage or influence progress</a:t>
            </a:r>
          </a:p>
          <a:p>
            <a:pPr>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Accomplish goals</a:t>
            </a:r>
          </a:p>
          <a:p>
            <a:pPr marL="0" indent="0">
              <a:buNone/>
            </a:pPr>
            <a:endParaRPr lang="en-US" sz="3200" dirty="0">
              <a:latin typeface="Calibri" panose="020F0502020204030204" pitchFamily="34" charset="0"/>
              <a:cs typeface="Times New Roman" panose="02020603050405020304" pitchFamily="18" charset="0"/>
            </a:endParaRPr>
          </a:p>
          <a:p>
            <a:pPr marL="0" indent="0">
              <a:buNone/>
            </a:pPr>
            <a:endParaRPr lang="en-US" sz="3200" dirty="0"/>
          </a:p>
        </p:txBody>
      </p:sp>
      <p:pic>
        <p:nvPicPr>
          <p:cNvPr id="5" name="Picture 4">
            <a:extLst>
              <a:ext uri="{FF2B5EF4-FFF2-40B4-BE49-F238E27FC236}">
                <a16:creationId xmlns:a16="http://schemas.microsoft.com/office/drawing/2014/main" xmlns="" id="{9E5855C4-F05B-46C6-9982-3D5F9D5EC773}"/>
              </a:ext>
            </a:extLst>
          </p:cNvPr>
          <p:cNvPicPr/>
          <p:nvPr/>
        </p:nvPicPr>
        <p:blipFill>
          <a:blip r:embed="rId3"/>
          <a:stretch>
            <a:fillRect/>
          </a:stretch>
        </p:blipFill>
        <p:spPr>
          <a:xfrm>
            <a:off x="6550091" y="1306286"/>
            <a:ext cx="5057191" cy="4701042"/>
          </a:xfrm>
          <a:prstGeom prst="rect">
            <a:avLst/>
          </a:prstGeom>
          <a:effectLst>
            <a:softEdge rad="127000"/>
          </a:effectLst>
        </p:spPr>
      </p:pic>
    </p:spTree>
    <p:extLst>
      <p:ext uri="{BB962C8B-B14F-4D97-AF65-F5344CB8AC3E}">
        <p14:creationId xmlns:p14="http://schemas.microsoft.com/office/powerpoint/2010/main" val="1716266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xmlns="" id="{19245A10-7F37-4569-80D2-2F692931E3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8">
            <a:extLst>
              <a:ext uri="{FF2B5EF4-FFF2-40B4-BE49-F238E27FC236}">
                <a16:creationId xmlns:a16="http://schemas.microsoft.com/office/drawing/2014/main" xmlns="" id="{9267F70F-11C6-4597-9381-D0D80FC18F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Title 5">
            <a:extLst>
              <a:ext uri="{FF2B5EF4-FFF2-40B4-BE49-F238E27FC236}">
                <a16:creationId xmlns:a16="http://schemas.microsoft.com/office/drawing/2014/main" xmlns="" id="{D2F103EA-10C3-40FC-A134-C6B8569152EF}"/>
              </a:ext>
            </a:extLst>
          </p:cNvPr>
          <p:cNvSpPr>
            <a:spLocks noGrp="1"/>
          </p:cNvSpPr>
          <p:nvPr>
            <p:ph type="title"/>
          </p:nvPr>
        </p:nvSpPr>
        <p:spPr>
          <a:xfrm>
            <a:off x="7559812" y="2723322"/>
            <a:ext cx="3510355" cy="2236738"/>
          </a:xfrm>
        </p:spPr>
        <p:txBody>
          <a:bodyPr vert="horz" lIns="91440" tIns="45720" rIns="91440" bIns="45720" rtlCol="0" anchor="b">
            <a:normAutofit/>
          </a:bodyPr>
          <a:lstStyle/>
          <a:p>
            <a:r>
              <a:rPr lang="en-US">
                <a:solidFill>
                  <a:srgbClr val="FFFFFF"/>
                </a:solidFill>
              </a:rPr>
              <a:t>WE KNOW YOU CAN! </a:t>
            </a:r>
          </a:p>
        </p:txBody>
      </p:sp>
      <p:sp>
        <p:nvSpPr>
          <p:cNvPr id="25" name="Freeform 5">
            <a:extLst>
              <a:ext uri="{FF2B5EF4-FFF2-40B4-BE49-F238E27FC236}">
                <a16:creationId xmlns:a16="http://schemas.microsoft.com/office/drawing/2014/main" xmlns="" id="{2C20A93E-E407-4683-A405-147DE26132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6">
            <a:extLst>
              <a:ext uri="{FF2B5EF4-FFF2-40B4-BE49-F238E27FC236}">
                <a16:creationId xmlns:a16="http://schemas.microsoft.com/office/drawing/2014/main" xmlns="" id="{9E8E3DD9-D235-48D9-A0EC-D6817EC84B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7">
            <a:extLst>
              <a:ext uri="{FF2B5EF4-FFF2-40B4-BE49-F238E27FC236}">
                <a16:creationId xmlns:a16="http://schemas.microsoft.com/office/drawing/2014/main" xmlns="" id="{EA83A145-578D-4A0B-94A7-AEAB2027D7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16" name="Content Placeholder 8">
            <a:extLst>
              <a:ext uri="{FF2B5EF4-FFF2-40B4-BE49-F238E27FC236}">
                <a16:creationId xmlns:a16="http://schemas.microsoft.com/office/drawing/2014/main" xmlns="" id="{162A110B-3C76-4090-93A2-AA52BCD6A687}"/>
              </a:ext>
            </a:extLst>
          </p:cNvPr>
          <p:cNvPicPr>
            <a:picLocks noGrp="1"/>
          </p:cNvPicPr>
          <p:nvPr>
            <p:ph idx="1"/>
          </p:nvPr>
        </p:nvPicPr>
        <p:blipFill rotWithShape="1">
          <a:blip r:embed="rId3"/>
          <a:srcRect r="3" b="369"/>
          <a:stretch/>
        </p:blipFill>
        <p:spPr>
          <a:xfrm>
            <a:off x="1258859" y="1120046"/>
            <a:ext cx="5635819" cy="3509504"/>
          </a:xfrm>
          <a:prstGeom prst="rect">
            <a:avLst/>
          </a:prstGeom>
        </p:spPr>
      </p:pic>
      <p:sp>
        <p:nvSpPr>
          <p:cNvPr id="11" name="TextBox 10">
            <a:extLst>
              <a:ext uri="{FF2B5EF4-FFF2-40B4-BE49-F238E27FC236}">
                <a16:creationId xmlns:a16="http://schemas.microsoft.com/office/drawing/2014/main" xmlns="" id="{3EEC4ED5-7F56-4A40-B55B-8F94884E7D29}"/>
              </a:ext>
            </a:extLst>
          </p:cNvPr>
          <p:cNvSpPr txBox="1"/>
          <p:nvPr/>
        </p:nvSpPr>
        <p:spPr>
          <a:xfrm>
            <a:off x="4187962" y="919483"/>
            <a:ext cx="3371850" cy="1200329"/>
          </a:xfrm>
          <a:prstGeom prst="rect">
            <a:avLst/>
          </a:prstGeom>
          <a:noFill/>
        </p:spPr>
        <p:txBody>
          <a:bodyPr wrap="square">
            <a:spAutoFit/>
          </a:bodyPr>
          <a:lstStyle/>
          <a:p>
            <a:pPr>
              <a:spcAft>
                <a:spcPts val="600"/>
              </a:spcAft>
            </a:pPr>
            <a:r>
              <a:rPr lang="en-US" b="1" dirty="0"/>
              <a:t>Impact</a:t>
            </a:r>
            <a:br>
              <a:rPr lang="en-US" b="1" dirty="0"/>
            </a:br>
            <a:r>
              <a:rPr lang="en-US" b="1" dirty="0"/>
              <a:t>engagement</a:t>
            </a:r>
            <a:br>
              <a:rPr lang="en-US" b="1" dirty="0"/>
            </a:br>
            <a:r>
              <a:rPr lang="en-US" b="1" dirty="0"/>
              <a:t>purpose</a:t>
            </a:r>
            <a:br>
              <a:rPr lang="en-US" b="1" dirty="0"/>
            </a:br>
            <a:r>
              <a:rPr lang="en-US" b="1" dirty="0"/>
              <a:t>respect</a:t>
            </a:r>
          </a:p>
        </p:txBody>
      </p:sp>
      <p:sp>
        <p:nvSpPr>
          <p:cNvPr id="13" name="TextBox 12">
            <a:extLst>
              <a:ext uri="{FF2B5EF4-FFF2-40B4-BE49-F238E27FC236}">
                <a16:creationId xmlns:a16="http://schemas.microsoft.com/office/drawing/2014/main" xmlns="" id="{18C21DFD-AFF9-4B36-8817-8D0E2084FCC2}"/>
              </a:ext>
            </a:extLst>
          </p:cNvPr>
          <p:cNvSpPr txBox="1"/>
          <p:nvPr/>
        </p:nvSpPr>
        <p:spPr>
          <a:xfrm>
            <a:off x="838200" y="1562360"/>
            <a:ext cx="6667500" cy="461665"/>
          </a:xfrm>
          <a:prstGeom prst="rect">
            <a:avLst/>
          </a:prstGeom>
          <a:noFill/>
        </p:spPr>
        <p:txBody>
          <a:bodyPr wrap="square">
            <a:spAutoFit/>
          </a:bodyPr>
          <a:lstStyle/>
          <a:p>
            <a:pPr>
              <a:spcAft>
                <a:spcPts val="600"/>
              </a:spcAft>
            </a:pPr>
            <a:r>
              <a:rPr lang="en-US" sz="2400" dirty="0"/>
              <a:t>DO IT WITH GREATER:</a:t>
            </a:r>
            <a:endParaRPr lang="en-US" sz="2400"/>
          </a:p>
        </p:txBody>
      </p:sp>
    </p:spTree>
    <p:extLst>
      <p:ext uri="{BB962C8B-B14F-4D97-AF65-F5344CB8AC3E}">
        <p14:creationId xmlns:p14="http://schemas.microsoft.com/office/powerpoint/2010/main" val="1513654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D539EE-4A36-4CA3-94D4-F7FEA2D2411B}"/>
              </a:ext>
            </a:extLst>
          </p:cNvPr>
          <p:cNvSpPr>
            <a:spLocks noGrp="1"/>
          </p:cNvSpPr>
          <p:nvPr>
            <p:ph type="title"/>
          </p:nvPr>
        </p:nvSpPr>
        <p:spPr>
          <a:xfrm>
            <a:off x="913775" y="618517"/>
            <a:ext cx="10364451" cy="1051037"/>
          </a:xfrm>
        </p:spPr>
        <p:txBody>
          <a:bodyPr>
            <a:normAutofit/>
          </a:bodyPr>
          <a:lstStyle/>
          <a:p>
            <a:r>
              <a:rPr lang="en-US" dirty="0">
                <a:solidFill>
                  <a:schemeClr val="accent2">
                    <a:lumMod val="75000"/>
                  </a:schemeClr>
                </a:solidFill>
              </a:rPr>
              <a:t>WHAT IS IT?</a:t>
            </a:r>
          </a:p>
        </p:txBody>
      </p:sp>
      <p:sp>
        <p:nvSpPr>
          <p:cNvPr id="4" name="Content Placeholder 3">
            <a:extLst>
              <a:ext uri="{FF2B5EF4-FFF2-40B4-BE49-F238E27FC236}">
                <a16:creationId xmlns:a16="http://schemas.microsoft.com/office/drawing/2014/main" xmlns="" id="{0F124E48-0E30-4122-931A-254C40DDBE1E}"/>
              </a:ext>
            </a:extLst>
          </p:cNvPr>
          <p:cNvSpPr>
            <a:spLocks noGrp="1"/>
          </p:cNvSpPr>
          <p:nvPr>
            <p:ph idx="1"/>
          </p:nvPr>
        </p:nvSpPr>
        <p:spPr>
          <a:xfrm>
            <a:off x="838200" y="1645829"/>
            <a:ext cx="10515600" cy="4351338"/>
          </a:xfrm>
        </p:spPr>
        <p:txBody>
          <a:bodyPr>
            <a:normAutofit/>
          </a:bodyPr>
          <a:lstStyle/>
          <a:p>
            <a:pPr marL="0" indent="0">
              <a:buNone/>
            </a:pPr>
            <a:r>
              <a:rPr lang="en-US" sz="3200" dirty="0">
                <a:effectLst/>
                <a:latin typeface="Calibri" panose="020F0502020204030204" pitchFamily="34" charset="0"/>
                <a:ea typeface="Calibri" panose="020F0502020204030204" pitchFamily="34" charset="0"/>
                <a:cs typeface="Times New Roman" panose="02020603050405020304" pitchFamily="18" charset="0"/>
              </a:rPr>
              <a:t>Communication is the process of sending and receiving messages that allow people to share information, ideas and knowledge. </a:t>
            </a:r>
            <a:r>
              <a:rPr lang="en-US" sz="3200" dirty="0">
                <a:latin typeface="Calibri" panose="020F0502020204030204" pitchFamily="34" charset="0"/>
                <a:cs typeface="Times New Roman" panose="02020603050405020304" pitchFamily="18" charset="0"/>
              </a:rPr>
              <a:t>Verbal and Non-verbal</a:t>
            </a:r>
          </a:p>
          <a:p>
            <a:pPr marL="0" indent="0">
              <a:buNone/>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r>
              <a:rPr lang="en-US" sz="3600" dirty="0">
                <a:latin typeface="Calibri" panose="020F0502020204030204" pitchFamily="34" charset="0"/>
                <a:cs typeface="Times New Roman" panose="02020603050405020304" pitchFamily="18" charset="0"/>
              </a:rPr>
              <a:t>AN EXCHANGE</a:t>
            </a:r>
          </a:p>
          <a:p>
            <a:pPr marL="0" indent="0" algn="ctr">
              <a:buNone/>
            </a:pPr>
            <a:endParaRPr lang="en-US" sz="5400" dirty="0"/>
          </a:p>
        </p:txBody>
      </p:sp>
      <p:sp>
        <p:nvSpPr>
          <p:cNvPr id="11" name="Arrow: Right 10">
            <a:extLst>
              <a:ext uri="{FF2B5EF4-FFF2-40B4-BE49-F238E27FC236}">
                <a16:creationId xmlns:a16="http://schemas.microsoft.com/office/drawing/2014/main" xmlns="" id="{BBD36054-58A5-498A-B068-A7BB3148E07D}"/>
              </a:ext>
            </a:extLst>
          </p:cNvPr>
          <p:cNvSpPr/>
          <p:nvPr/>
        </p:nvSpPr>
        <p:spPr>
          <a:xfrm>
            <a:off x="5371508" y="5578938"/>
            <a:ext cx="1031633" cy="2893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xmlns="" id="{B090E2BD-767A-49DC-8CFB-012E89CD2FCB}"/>
              </a:ext>
            </a:extLst>
          </p:cNvPr>
          <p:cNvSpPr/>
          <p:nvPr/>
        </p:nvSpPr>
        <p:spPr>
          <a:xfrm rot="10800000">
            <a:off x="4928179" y="5997167"/>
            <a:ext cx="1645919"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See the source image">
            <a:extLst>
              <a:ext uri="{FF2B5EF4-FFF2-40B4-BE49-F238E27FC236}">
                <a16:creationId xmlns:a16="http://schemas.microsoft.com/office/drawing/2014/main" xmlns="" id="{6EBA42B0-357F-414E-BEFE-A3F9C6E92CE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145397" y="4189258"/>
            <a:ext cx="3901206" cy="2356635"/>
          </a:xfrm>
          <a:prstGeom prst="rect">
            <a:avLst/>
          </a:prstGeom>
          <a:noFill/>
          <a:ln>
            <a:noFill/>
          </a:ln>
          <a:effectLst>
            <a:softEdge rad="63500"/>
          </a:effectLst>
        </p:spPr>
      </p:pic>
    </p:spTree>
    <p:extLst>
      <p:ext uri="{BB962C8B-B14F-4D97-AF65-F5344CB8AC3E}">
        <p14:creationId xmlns:p14="http://schemas.microsoft.com/office/powerpoint/2010/main" val="3800482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D539EE-4A36-4CA3-94D4-F7FEA2D2411B}"/>
              </a:ext>
            </a:extLst>
          </p:cNvPr>
          <p:cNvSpPr>
            <a:spLocks noGrp="1"/>
          </p:cNvSpPr>
          <p:nvPr>
            <p:ph type="title"/>
          </p:nvPr>
        </p:nvSpPr>
        <p:spPr>
          <a:xfrm>
            <a:off x="913775" y="618518"/>
            <a:ext cx="10364451" cy="1129260"/>
          </a:xfrm>
        </p:spPr>
        <p:txBody>
          <a:bodyPr>
            <a:normAutofit/>
          </a:bodyPr>
          <a:lstStyle/>
          <a:p>
            <a:r>
              <a:rPr lang="en-US" dirty="0">
                <a:solidFill>
                  <a:schemeClr val="accent2">
                    <a:lumMod val="75000"/>
                  </a:schemeClr>
                </a:solidFill>
              </a:rPr>
              <a:t>WHY DO IT?</a:t>
            </a:r>
          </a:p>
        </p:txBody>
      </p:sp>
      <p:sp>
        <p:nvSpPr>
          <p:cNvPr id="4" name="Content Placeholder 3">
            <a:extLst>
              <a:ext uri="{FF2B5EF4-FFF2-40B4-BE49-F238E27FC236}">
                <a16:creationId xmlns:a16="http://schemas.microsoft.com/office/drawing/2014/main" xmlns="" id="{0F124E48-0E30-4122-931A-254C40DDBE1E}"/>
              </a:ext>
            </a:extLst>
          </p:cNvPr>
          <p:cNvSpPr>
            <a:spLocks noGrp="1"/>
          </p:cNvSpPr>
          <p:nvPr>
            <p:ph idx="1"/>
          </p:nvPr>
        </p:nvSpPr>
        <p:spPr>
          <a:xfrm>
            <a:off x="913775" y="1852967"/>
            <a:ext cx="10515600" cy="3958251"/>
          </a:xfrm>
          <a:noFill/>
          <a:effectLst>
            <a:glow rad="139700">
              <a:schemeClr val="accent2">
                <a:satMod val="175000"/>
                <a:alpha val="40000"/>
              </a:schemeClr>
            </a:glow>
          </a:effectLst>
          <a:scene3d>
            <a:camera prst="orthographicFront"/>
            <a:lightRig rig="threePt" dir="t"/>
          </a:scene3d>
          <a:sp3d>
            <a:bevelT w="114300" prst="artDeco"/>
          </a:sp3d>
        </p:spPr>
        <p:txBody>
          <a:bodyPr>
            <a:noAutofit/>
          </a:bodyPr>
          <a:lstStyle/>
          <a:p>
            <a:pPr marL="0" marR="0" lvl="0" indent="0">
              <a:lnSpc>
                <a:spcPct val="107000"/>
              </a:lnSpc>
              <a:spcBef>
                <a:spcPts val="1875"/>
              </a:spcBef>
              <a:spcAft>
                <a:spcPts val="750"/>
              </a:spcAft>
              <a:buSzPts val="1000"/>
              <a:buNone/>
              <a:tabLst>
                <a:tab pos="457200" algn="l"/>
              </a:tabLst>
            </a:pPr>
            <a:r>
              <a:rPr lang="en-US" b="1" dirty="0">
                <a:solidFill>
                  <a:srgbClr val="1F3763"/>
                </a:solidFill>
                <a:effectLst/>
                <a:ea typeface="Times New Roman" panose="02020603050405020304" pitchFamily="18" charset="0"/>
                <a:cs typeface="Times New Roman" panose="02020603050405020304" pitchFamily="18" charset="0"/>
              </a:rPr>
              <a:t>Three Purposes of Communication</a:t>
            </a:r>
          </a:p>
          <a:p>
            <a:pPr>
              <a:lnSpc>
                <a:spcPts val="1800"/>
              </a:lnSpc>
              <a:spcBef>
                <a:spcPts val="0"/>
              </a:spcBef>
              <a:buSzPts val="1000"/>
              <a:tabLst>
                <a:tab pos="457200" algn="l"/>
              </a:tabLst>
            </a:pPr>
            <a:endParaRPr lang="en-US" sz="2400" b="1" dirty="0">
              <a:solidFill>
                <a:srgbClr val="2A2A2A"/>
              </a:solidFill>
            </a:endParaRPr>
          </a:p>
          <a:p>
            <a:pPr>
              <a:lnSpc>
                <a:spcPts val="1800"/>
              </a:lnSpc>
              <a:spcBef>
                <a:spcPts val="0"/>
              </a:spcBef>
              <a:buSzPts val="1000"/>
              <a:tabLst>
                <a:tab pos="457200" algn="l"/>
              </a:tabLst>
            </a:pPr>
            <a:r>
              <a:rPr lang="en-US" sz="2400" b="1" dirty="0">
                <a:solidFill>
                  <a:srgbClr val="2A2A2A"/>
                </a:solidFill>
              </a:rPr>
              <a:t>Inform</a:t>
            </a:r>
            <a:r>
              <a:rPr lang="en-US" sz="2400" dirty="0">
                <a:solidFill>
                  <a:srgbClr val="2A2A2A"/>
                </a:solidFill>
              </a:rPr>
              <a:t> – the anticipated outcome is to share knowledge. No action is expected of the receiver. No deadline or time frame is required</a:t>
            </a:r>
          </a:p>
          <a:p>
            <a:pPr marL="0" indent="0">
              <a:lnSpc>
                <a:spcPts val="1800"/>
              </a:lnSpc>
              <a:spcBef>
                <a:spcPts val="0"/>
              </a:spcBef>
              <a:buSzPts val="1000"/>
              <a:buNone/>
              <a:tabLst>
                <a:tab pos="457200" algn="l"/>
              </a:tabLst>
            </a:pPr>
            <a:endParaRPr lang="en-US" sz="2400" dirty="0">
              <a:solidFill>
                <a:srgbClr val="2A2A2A"/>
              </a:solidFill>
            </a:endParaRPr>
          </a:p>
          <a:p>
            <a:pPr marL="0" marR="0" lvl="0" indent="0" algn="l">
              <a:lnSpc>
                <a:spcPts val="1800"/>
              </a:lnSpc>
              <a:spcBef>
                <a:spcPts val="0"/>
              </a:spcBef>
              <a:spcAft>
                <a:spcPts val="0"/>
              </a:spcAft>
              <a:buSzPts val="1000"/>
              <a:buNone/>
              <a:tabLst>
                <a:tab pos="457200" algn="l"/>
              </a:tabLst>
            </a:pPr>
            <a:endParaRPr lang="en-US" sz="2400" dirty="0">
              <a:effectLst/>
              <a:ea typeface="Times New Roman" panose="02020603050405020304" pitchFamily="18" charset="0"/>
            </a:endParaRPr>
          </a:p>
          <a:p>
            <a:pPr>
              <a:lnSpc>
                <a:spcPts val="1800"/>
              </a:lnSpc>
              <a:spcBef>
                <a:spcPts val="0"/>
              </a:spcBef>
              <a:buSzPts val="1000"/>
              <a:tabLst>
                <a:tab pos="457200" algn="l"/>
              </a:tabLst>
            </a:pPr>
            <a:r>
              <a:rPr lang="en-US" sz="2400" b="1" dirty="0">
                <a:solidFill>
                  <a:srgbClr val="2A2A2A"/>
                </a:solidFill>
                <a:effectLst/>
                <a:ea typeface="Calibri" panose="020F0502020204030204" pitchFamily="34" charset="0"/>
              </a:rPr>
              <a:t>Persuade</a:t>
            </a:r>
            <a:r>
              <a:rPr lang="en-US" sz="2400" dirty="0">
                <a:solidFill>
                  <a:srgbClr val="2A2A2A"/>
                </a:solidFill>
                <a:effectLst/>
                <a:ea typeface="Calibri" panose="020F0502020204030204" pitchFamily="34" charset="0"/>
              </a:rPr>
              <a:t> – the anticipated outcome is to change attitudes to effect an action. The executive may or may not take the action, depending in whole, or in part, on the strength of the communication</a:t>
            </a:r>
            <a:endParaRPr lang="en-US" sz="2400" dirty="0">
              <a:effectLst/>
              <a:ea typeface="Times New Roman" panose="02020603050405020304" pitchFamily="18" charset="0"/>
            </a:endParaRPr>
          </a:p>
          <a:p>
            <a:pPr marL="0" marR="0" lvl="0" indent="0" algn="l">
              <a:lnSpc>
                <a:spcPts val="1800"/>
              </a:lnSpc>
              <a:spcBef>
                <a:spcPts val="0"/>
              </a:spcBef>
              <a:spcAft>
                <a:spcPts val="0"/>
              </a:spcAft>
              <a:buSzPts val="1000"/>
              <a:buNone/>
              <a:tabLst>
                <a:tab pos="457200" algn="l"/>
              </a:tabLst>
            </a:pPr>
            <a:endParaRPr lang="en-US" sz="2400" dirty="0">
              <a:effectLst/>
              <a:ea typeface="Times New Roman" panose="02020603050405020304" pitchFamily="18" charset="0"/>
            </a:endParaRPr>
          </a:p>
          <a:p>
            <a:pPr marL="0" marR="0" lvl="0" indent="0" algn="l">
              <a:lnSpc>
                <a:spcPts val="1800"/>
              </a:lnSpc>
              <a:spcBef>
                <a:spcPts val="0"/>
              </a:spcBef>
              <a:spcAft>
                <a:spcPts val="0"/>
              </a:spcAft>
              <a:buSzPts val="1000"/>
              <a:buNone/>
              <a:tabLst>
                <a:tab pos="457200" algn="l"/>
              </a:tabLst>
            </a:pPr>
            <a:endParaRPr lang="en-US" sz="2400" dirty="0">
              <a:ea typeface="Times New Roman" panose="02020603050405020304" pitchFamily="18" charset="0"/>
            </a:endParaRPr>
          </a:p>
          <a:p>
            <a:pPr>
              <a:lnSpc>
                <a:spcPts val="1800"/>
              </a:lnSpc>
              <a:spcBef>
                <a:spcPts val="0"/>
              </a:spcBef>
              <a:buSzPts val="1000"/>
              <a:tabLst>
                <a:tab pos="457200" algn="l"/>
              </a:tabLst>
            </a:pPr>
            <a:r>
              <a:rPr lang="en-US" sz="2400" b="1" dirty="0">
                <a:solidFill>
                  <a:srgbClr val="2A2A2A"/>
                </a:solidFill>
                <a:effectLst/>
                <a:ea typeface="Calibri" panose="020F0502020204030204" pitchFamily="34" charset="0"/>
              </a:rPr>
              <a:t>Direct </a:t>
            </a:r>
            <a:r>
              <a:rPr lang="en-US" sz="2400" dirty="0">
                <a:solidFill>
                  <a:srgbClr val="2A2A2A"/>
                </a:solidFill>
                <a:effectLst/>
                <a:ea typeface="Calibri" panose="020F0502020204030204" pitchFamily="34" charset="0"/>
              </a:rPr>
              <a:t>– the anticipated outcome is to initiate an action. The outcome can be measured by whether the action occurred. Usually, a deadline or time frame is stated explicitly.</a:t>
            </a:r>
            <a:endParaRPr lang="en-US" sz="2400" dirty="0">
              <a:effectLst/>
              <a:ea typeface="Times New Roman" panose="02020603050405020304" pitchFamily="18" charset="0"/>
            </a:endParaRPr>
          </a:p>
          <a:p>
            <a:pPr marL="0" marR="0" lvl="0" indent="0" algn="l">
              <a:lnSpc>
                <a:spcPts val="1800"/>
              </a:lnSpc>
              <a:spcBef>
                <a:spcPts val="0"/>
              </a:spcBef>
              <a:spcAft>
                <a:spcPts val="0"/>
              </a:spcAft>
              <a:buSzPts val="1000"/>
              <a:buNone/>
              <a:tabLst>
                <a:tab pos="457200" algn="l"/>
              </a:tabLst>
            </a:pPr>
            <a:endParaRPr lang="en-U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59748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D539EE-4A36-4CA3-94D4-F7FEA2D2411B}"/>
              </a:ext>
            </a:extLst>
          </p:cNvPr>
          <p:cNvSpPr>
            <a:spLocks noGrp="1"/>
          </p:cNvSpPr>
          <p:nvPr>
            <p:ph type="title"/>
          </p:nvPr>
        </p:nvSpPr>
        <p:spPr>
          <a:xfrm>
            <a:off x="749314" y="320190"/>
            <a:ext cx="10364451" cy="1180392"/>
          </a:xfrm>
        </p:spPr>
        <p:txBody>
          <a:bodyPr>
            <a:normAutofit/>
          </a:bodyPr>
          <a:lstStyle/>
          <a:p>
            <a:r>
              <a:rPr lang="en-US" dirty="0">
                <a:solidFill>
                  <a:schemeClr val="accent2">
                    <a:lumMod val="75000"/>
                  </a:schemeClr>
                </a:solidFill>
              </a:rPr>
              <a:t>HOW WE DO IT</a:t>
            </a:r>
          </a:p>
        </p:txBody>
      </p:sp>
      <p:pic>
        <p:nvPicPr>
          <p:cNvPr id="7" name="Picture 6" descr="See the source image">
            <a:extLst>
              <a:ext uri="{FF2B5EF4-FFF2-40B4-BE49-F238E27FC236}">
                <a16:creationId xmlns:a16="http://schemas.microsoft.com/office/drawing/2014/main" xmlns="" id="{590DD2B5-586B-4790-97DA-F99C0E44B0D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547845" y="1955552"/>
            <a:ext cx="2383695" cy="2267080"/>
          </a:xfrm>
          <a:prstGeom prst="rect">
            <a:avLst/>
          </a:prstGeom>
          <a:noFill/>
          <a:ln>
            <a:noFill/>
          </a:ln>
          <a:effectLst>
            <a:softEdge rad="317500"/>
          </a:effectLst>
        </p:spPr>
      </p:pic>
      <p:pic>
        <p:nvPicPr>
          <p:cNvPr id="8" name="Picture 7" descr="See the source image">
            <a:extLst>
              <a:ext uri="{FF2B5EF4-FFF2-40B4-BE49-F238E27FC236}">
                <a16:creationId xmlns:a16="http://schemas.microsoft.com/office/drawing/2014/main" xmlns="" id="{06D096BE-68D3-4DAA-800F-15C5E2F3FCB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408014" y="3221218"/>
            <a:ext cx="2331761" cy="2267080"/>
          </a:xfrm>
          <a:prstGeom prst="rect">
            <a:avLst/>
          </a:prstGeom>
          <a:noFill/>
          <a:ln>
            <a:noFill/>
          </a:ln>
          <a:effectLst>
            <a:softEdge rad="127000"/>
          </a:effectLst>
        </p:spPr>
      </p:pic>
      <p:pic>
        <p:nvPicPr>
          <p:cNvPr id="9" name="Picture 8" descr="See the source image">
            <a:extLst>
              <a:ext uri="{FF2B5EF4-FFF2-40B4-BE49-F238E27FC236}">
                <a16:creationId xmlns:a16="http://schemas.microsoft.com/office/drawing/2014/main" xmlns="" id="{07D60606-1D2E-49CC-B405-1BF9DDEB16CB}"/>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425775" y="4463055"/>
            <a:ext cx="2087419" cy="2086829"/>
          </a:xfrm>
          <a:prstGeom prst="rect">
            <a:avLst/>
          </a:prstGeom>
          <a:noFill/>
          <a:ln>
            <a:noFill/>
          </a:ln>
          <a:effectLst>
            <a:softEdge rad="127000"/>
          </a:effectLst>
        </p:spPr>
      </p:pic>
      <p:pic>
        <p:nvPicPr>
          <p:cNvPr id="10" name="Picture 9" descr="See the source image">
            <a:extLst>
              <a:ext uri="{FF2B5EF4-FFF2-40B4-BE49-F238E27FC236}">
                <a16:creationId xmlns:a16="http://schemas.microsoft.com/office/drawing/2014/main" xmlns="" id="{5794231E-B0CE-4D5A-A1E2-1132297F7D4C}"/>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009737" y="4402981"/>
            <a:ext cx="2784947" cy="1758278"/>
          </a:xfrm>
          <a:prstGeom prst="rect">
            <a:avLst/>
          </a:prstGeom>
          <a:noFill/>
          <a:ln>
            <a:noFill/>
          </a:ln>
          <a:effectLst>
            <a:softEdge rad="127000"/>
          </a:effectLst>
        </p:spPr>
      </p:pic>
      <p:sp>
        <p:nvSpPr>
          <p:cNvPr id="5" name="TextBox 4">
            <a:extLst>
              <a:ext uri="{FF2B5EF4-FFF2-40B4-BE49-F238E27FC236}">
                <a16:creationId xmlns:a16="http://schemas.microsoft.com/office/drawing/2014/main" xmlns="" id="{42AB40E1-8D86-4C2C-8A51-091634182A55}"/>
              </a:ext>
            </a:extLst>
          </p:cNvPr>
          <p:cNvSpPr txBox="1"/>
          <p:nvPr/>
        </p:nvSpPr>
        <p:spPr>
          <a:xfrm>
            <a:off x="10155810" y="2845351"/>
            <a:ext cx="1413989" cy="461665"/>
          </a:xfrm>
          <a:prstGeom prst="rect">
            <a:avLst/>
          </a:prstGeom>
          <a:noFill/>
        </p:spPr>
        <p:txBody>
          <a:bodyPr wrap="square" rtlCol="0">
            <a:spAutoFit/>
          </a:bodyPr>
          <a:lstStyle/>
          <a:p>
            <a:r>
              <a:rPr lang="en-US" sz="2400" b="1" dirty="0"/>
              <a:t>WRITE</a:t>
            </a:r>
          </a:p>
        </p:txBody>
      </p:sp>
      <p:sp>
        <p:nvSpPr>
          <p:cNvPr id="11" name="TextBox 10">
            <a:extLst>
              <a:ext uri="{FF2B5EF4-FFF2-40B4-BE49-F238E27FC236}">
                <a16:creationId xmlns:a16="http://schemas.microsoft.com/office/drawing/2014/main" xmlns="" id="{4BEC69A2-D2E0-43A1-9CA4-164FF606DFFB}"/>
              </a:ext>
            </a:extLst>
          </p:cNvPr>
          <p:cNvSpPr txBox="1"/>
          <p:nvPr/>
        </p:nvSpPr>
        <p:spPr>
          <a:xfrm>
            <a:off x="7298767" y="4028784"/>
            <a:ext cx="2236255" cy="461665"/>
          </a:xfrm>
          <a:prstGeom prst="rect">
            <a:avLst/>
          </a:prstGeom>
          <a:noFill/>
        </p:spPr>
        <p:txBody>
          <a:bodyPr wrap="square" rtlCol="0">
            <a:spAutoFit/>
          </a:bodyPr>
          <a:lstStyle/>
          <a:p>
            <a:r>
              <a:rPr lang="en-US" sz="2400" b="1" dirty="0"/>
              <a:t>WRITE &amp; SPEAK</a:t>
            </a:r>
          </a:p>
        </p:txBody>
      </p:sp>
      <p:sp>
        <p:nvSpPr>
          <p:cNvPr id="12" name="TextBox 11">
            <a:extLst>
              <a:ext uri="{FF2B5EF4-FFF2-40B4-BE49-F238E27FC236}">
                <a16:creationId xmlns:a16="http://schemas.microsoft.com/office/drawing/2014/main" xmlns="" id="{9AABC8BF-66FB-470D-AB32-B2F167187016}"/>
              </a:ext>
            </a:extLst>
          </p:cNvPr>
          <p:cNvSpPr txBox="1"/>
          <p:nvPr/>
        </p:nvSpPr>
        <p:spPr>
          <a:xfrm>
            <a:off x="3518836" y="1801771"/>
            <a:ext cx="2741626" cy="461665"/>
          </a:xfrm>
          <a:prstGeom prst="rect">
            <a:avLst/>
          </a:prstGeom>
          <a:noFill/>
        </p:spPr>
        <p:txBody>
          <a:bodyPr wrap="square" rtlCol="0">
            <a:spAutoFit/>
          </a:bodyPr>
          <a:lstStyle/>
          <a:p>
            <a:r>
              <a:rPr lang="en-US" sz="2400" b="1" dirty="0"/>
              <a:t>WRITE &amp; SPEAK</a:t>
            </a:r>
          </a:p>
        </p:txBody>
      </p:sp>
      <p:sp>
        <p:nvSpPr>
          <p:cNvPr id="13" name="TextBox 12">
            <a:extLst>
              <a:ext uri="{FF2B5EF4-FFF2-40B4-BE49-F238E27FC236}">
                <a16:creationId xmlns:a16="http://schemas.microsoft.com/office/drawing/2014/main" xmlns="" id="{03B99FDC-C6D6-4094-A609-CD58C9AB1B65}"/>
              </a:ext>
            </a:extLst>
          </p:cNvPr>
          <p:cNvSpPr txBox="1"/>
          <p:nvPr/>
        </p:nvSpPr>
        <p:spPr>
          <a:xfrm>
            <a:off x="1780213" y="3978957"/>
            <a:ext cx="1767632" cy="461665"/>
          </a:xfrm>
          <a:prstGeom prst="rect">
            <a:avLst/>
          </a:prstGeom>
          <a:noFill/>
        </p:spPr>
        <p:txBody>
          <a:bodyPr wrap="square" rtlCol="0">
            <a:spAutoFit/>
          </a:bodyPr>
          <a:lstStyle/>
          <a:p>
            <a:r>
              <a:rPr lang="en-US" sz="2400" b="1" dirty="0"/>
              <a:t>SPEAK</a:t>
            </a:r>
          </a:p>
        </p:txBody>
      </p:sp>
      <p:pic>
        <p:nvPicPr>
          <p:cNvPr id="14" name="Picture 13">
            <a:extLst>
              <a:ext uri="{FF2B5EF4-FFF2-40B4-BE49-F238E27FC236}">
                <a16:creationId xmlns:a16="http://schemas.microsoft.com/office/drawing/2014/main" xmlns="" id="{9E8BAAF0-47E3-4F62-9977-327C7A244E71}"/>
              </a:ext>
            </a:extLst>
          </p:cNvPr>
          <p:cNvPicPr/>
          <p:nvPr/>
        </p:nvPicPr>
        <p:blipFill>
          <a:blip r:embed="rId7"/>
          <a:stretch>
            <a:fillRect/>
          </a:stretch>
        </p:blipFill>
        <p:spPr>
          <a:xfrm>
            <a:off x="6946991" y="1994544"/>
            <a:ext cx="1933575" cy="1933575"/>
          </a:xfrm>
          <a:prstGeom prst="rect">
            <a:avLst/>
          </a:prstGeom>
          <a:effectLst>
            <a:softEdge rad="127000"/>
          </a:effectLst>
        </p:spPr>
      </p:pic>
      <p:sp>
        <p:nvSpPr>
          <p:cNvPr id="15" name="TextBox 14">
            <a:extLst>
              <a:ext uri="{FF2B5EF4-FFF2-40B4-BE49-F238E27FC236}">
                <a16:creationId xmlns:a16="http://schemas.microsoft.com/office/drawing/2014/main" xmlns="" id="{CFD65E21-5DF9-41F1-9FF0-FBF5B117353E}"/>
              </a:ext>
            </a:extLst>
          </p:cNvPr>
          <p:cNvSpPr txBox="1"/>
          <p:nvPr/>
        </p:nvSpPr>
        <p:spPr>
          <a:xfrm>
            <a:off x="7328755" y="1801771"/>
            <a:ext cx="1484037" cy="461665"/>
          </a:xfrm>
          <a:prstGeom prst="rect">
            <a:avLst/>
          </a:prstGeom>
          <a:noFill/>
        </p:spPr>
        <p:txBody>
          <a:bodyPr wrap="square" rtlCol="0">
            <a:spAutoFit/>
          </a:bodyPr>
          <a:lstStyle/>
          <a:p>
            <a:r>
              <a:rPr lang="en-US" sz="2400" b="1" dirty="0"/>
              <a:t>SPEAK </a:t>
            </a:r>
          </a:p>
        </p:txBody>
      </p:sp>
      <p:sp>
        <p:nvSpPr>
          <p:cNvPr id="19" name="TextBox 18">
            <a:extLst>
              <a:ext uri="{FF2B5EF4-FFF2-40B4-BE49-F238E27FC236}">
                <a16:creationId xmlns:a16="http://schemas.microsoft.com/office/drawing/2014/main" xmlns="" id="{121F6C81-94F6-4A1C-B860-59CA823F09D4}"/>
              </a:ext>
            </a:extLst>
          </p:cNvPr>
          <p:cNvSpPr txBox="1"/>
          <p:nvPr/>
        </p:nvSpPr>
        <p:spPr>
          <a:xfrm>
            <a:off x="4680063" y="4028387"/>
            <a:ext cx="2363014" cy="461665"/>
          </a:xfrm>
          <a:prstGeom prst="rect">
            <a:avLst/>
          </a:prstGeom>
          <a:noFill/>
        </p:spPr>
        <p:txBody>
          <a:bodyPr wrap="square" rtlCol="0">
            <a:spAutoFit/>
          </a:bodyPr>
          <a:lstStyle/>
          <a:p>
            <a:r>
              <a:rPr lang="en-US" sz="2400" b="1" dirty="0"/>
              <a:t>NON-VERBAL</a:t>
            </a:r>
          </a:p>
        </p:txBody>
      </p:sp>
      <p:pic>
        <p:nvPicPr>
          <p:cNvPr id="20" name="Picture 19" descr="See the source image">
            <a:extLst>
              <a:ext uri="{FF2B5EF4-FFF2-40B4-BE49-F238E27FC236}">
                <a16:creationId xmlns:a16="http://schemas.microsoft.com/office/drawing/2014/main" xmlns="" id="{56B148F8-63AE-4BD3-A4EE-517D17189A7C}"/>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996321" y="2532009"/>
            <a:ext cx="1405890" cy="1333500"/>
          </a:xfrm>
          <a:prstGeom prst="rect">
            <a:avLst/>
          </a:prstGeom>
          <a:noFill/>
          <a:ln>
            <a:noFill/>
          </a:ln>
          <a:effectLst>
            <a:softEdge rad="127000"/>
          </a:effectLst>
        </p:spPr>
      </p:pic>
      <p:sp>
        <p:nvSpPr>
          <p:cNvPr id="21" name="TextBox 20">
            <a:extLst>
              <a:ext uri="{FF2B5EF4-FFF2-40B4-BE49-F238E27FC236}">
                <a16:creationId xmlns:a16="http://schemas.microsoft.com/office/drawing/2014/main" xmlns="" id="{2ABCF3A2-ADEB-4C8B-8E49-9FF3E3A721BF}"/>
              </a:ext>
            </a:extLst>
          </p:cNvPr>
          <p:cNvSpPr txBox="1"/>
          <p:nvPr/>
        </p:nvSpPr>
        <p:spPr>
          <a:xfrm>
            <a:off x="694481" y="1993355"/>
            <a:ext cx="2251577" cy="461665"/>
          </a:xfrm>
          <a:prstGeom prst="rect">
            <a:avLst/>
          </a:prstGeom>
          <a:noFill/>
        </p:spPr>
        <p:txBody>
          <a:bodyPr wrap="square" rtlCol="0">
            <a:spAutoFit/>
          </a:bodyPr>
          <a:lstStyle/>
          <a:p>
            <a:r>
              <a:rPr lang="en-US" sz="2400" b="1" dirty="0"/>
              <a:t>VISUAL/EMOJIS</a:t>
            </a:r>
          </a:p>
        </p:txBody>
      </p:sp>
      <p:pic>
        <p:nvPicPr>
          <p:cNvPr id="22" name="Picture 21">
            <a:extLst>
              <a:ext uri="{FF2B5EF4-FFF2-40B4-BE49-F238E27FC236}">
                <a16:creationId xmlns:a16="http://schemas.microsoft.com/office/drawing/2014/main" xmlns="" id="{BEDD87ED-22A8-4B63-9B9A-BBEE035B05E9}"/>
              </a:ext>
            </a:extLst>
          </p:cNvPr>
          <p:cNvPicPr/>
          <p:nvPr/>
        </p:nvPicPr>
        <p:blipFill>
          <a:blip r:embed="rId9"/>
          <a:stretch>
            <a:fillRect/>
          </a:stretch>
        </p:blipFill>
        <p:spPr>
          <a:xfrm>
            <a:off x="4671367" y="4643307"/>
            <a:ext cx="1929982" cy="1016877"/>
          </a:xfrm>
          <a:prstGeom prst="rect">
            <a:avLst/>
          </a:prstGeom>
        </p:spPr>
      </p:pic>
    </p:spTree>
    <p:extLst>
      <p:ext uri="{BB962C8B-B14F-4D97-AF65-F5344CB8AC3E}">
        <p14:creationId xmlns:p14="http://schemas.microsoft.com/office/powerpoint/2010/main" val="1966226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D539EE-4A36-4CA3-94D4-F7FEA2D2411B}"/>
              </a:ext>
            </a:extLst>
          </p:cNvPr>
          <p:cNvSpPr>
            <a:spLocks noGrp="1"/>
          </p:cNvSpPr>
          <p:nvPr>
            <p:ph type="title"/>
          </p:nvPr>
        </p:nvSpPr>
        <p:spPr>
          <a:xfrm>
            <a:off x="913775" y="618518"/>
            <a:ext cx="10364451" cy="1129260"/>
          </a:xfrm>
        </p:spPr>
        <p:txBody>
          <a:bodyPr>
            <a:normAutofit/>
          </a:bodyPr>
          <a:lstStyle/>
          <a:p>
            <a:r>
              <a:rPr lang="en-US" dirty="0">
                <a:solidFill>
                  <a:schemeClr val="accent2">
                    <a:lumMod val="75000"/>
                  </a:schemeClr>
                </a:solidFill>
              </a:rPr>
              <a:t> MORE TO“SAY”</a:t>
            </a:r>
          </a:p>
        </p:txBody>
      </p:sp>
      <p:sp>
        <p:nvSpPr>
          <p:cNvPr id="4" name="Content Placeholder 3">
            <a:extLst>
              <a:ext uri="{FF2B5EF4-FFF2-40B4-BE49-F238E27FC236}">
                <a16:creationId xmlns:a16="http://schemas.microsoft.com/office/drawing/2014/main" xmlns="" id="{0F124E48-0E30-4122-931A-254C40DDBE1E}"/>
              </a:ext>
            </a:extLst>
          </p:cNvPr>
          <p:cNvSpPr>
            <a:spLocks noGrp="1"/>
          </p:cNvSpPr>
          <p:nvPr>
            <p:ph idx="1"/>
          </p:nvPr>
        </p:nvSpPr>
        <p:spPr>
          <a:xfrm>
            <a:off x="838200" y="1747778"/>
            <a:ext cx="10515600" cy="2927377"/>
          </a:xfrm>
          <a:noFill/>
          <a:effectLst>
            <a:glow rad="139700">
              <a:schemeClr val="accent2">
                <a:satMod val="175000"/>
                <a:alpha val="40000"/>
              </a:schemeClr>
            </a:glow>
          </a:effectLst>
          <a:scene3d>
            <a:camera prst="orthographicFront"/>
            <a:lightRig rig="threePt" dir="t"/>
          </a:scene3d>
          <a:sp3d>
            <a:bevelT w="114300" prst="artDeco"/>
          </a:sp3d>
        </p:spPr>
        <p:txBody>
          <a:bodyPr>
            <a:normAutofit/>
          </a:bodyPr>
          <a:lstStyle/>
          <a:p>
            <a:pPr marL="0" indent="0">
              <a:buNone/>
            </a:pPr>
            <a:endParaRPr lang="en-US" sz="3200" dirty="0">
              <a:solidFill>
                <a:srgbClr val="002060"/>
              </a:solidFill>
              <a:latin typeface="Georgia" panose="02040502050405020303" pitchFamily="18" charset="0"/>
            </a:endParaRPr>
          </a:p>
          <a:p>
            <a:r>
              <a:rPr lang="en-US" sz="3200" dirty="0">
                <a:solidFill>
                  <a:srgbClr val="002060"/>
                </a:solidFill>
                <a:latin typeface="Calibri" panose="020F0502020204030204" pitchFamily="34" charset="0"/>
                <a:cs typeface="Calibri" panose="020F0502020204030204" pitchFamily="34" charset="0"/>
              </a:rPr>
              <a:t>How you say it </a:t>
            </a:r>
            <a:r>
              <a:rPr lang="en-US" sz="3200" b="0" i="0" dirty="0">
                <a:solidFill>
                  <a:srgbClr val="333333"/>
                </a:solidFill>
                <a:effectLst/>
                <a:latin typeface="Calibri" panose="020F0502020204030204" pitchFamily="34" charset="0"/>
                <a:cs typeface="Calibri" panose="020F0502020204030204" pitchFamily="34" charset="0"/>
              </a:rPr>
              <a:t>– including the tone of your voice</a:t>
            </a:r>
          </a:p>
          <a:p>
            <a:pPr marL="0" indent="0">
              <a:buNone/>
            </a:pPr>
            <a:endParaRPr lang="en-US" sz="3200" b="0" i="0" dirty="0">
              <a:solidFill>
                <a:srgbClr val="333333"/>
              </a:solidFill>
              <a:effectLst/>
              <a:latin typeface="Calibri" panose="020F0502020204030204" pitchFamily="34" charset="0"/>
              <a:cs typeface="Calibri" panose="020F0502020204030204" pitchFamily="34" charset="0"/>
            </a:endParaRPr>
          </a:p>
          <a:p>
            <a:r>
              <a:rPr lang="en-US" sz="3200" dirty="0">
                <a:solidFill>
                  <a:srgbClr val="002060"/>
                </a:solidFill>
                <a:latin typeface="Calibri" panose="020F0502020204030204" pitchFamily="34" charset="0"/>
                <a:cs typeface="Calibri" panose="020F0502020204030204" pitchFamily="34" charset="0"/>
              </a:rPr>
              <a:t>Why you say it </a:t>
            </a:r>
            <a:r>
              <a:rPr lang="en-US" sz="3200" dirty="0">
                <a:solidFill>
                  <a:srgbClr val="333333"/>
                </a:solidFill>
                <a:latin typeface="Calibri" panose="020F0502020204030204" pitchFamily="34" charset="0"/>
                <a:cs typeface="Calibri" panose="020F0502020204030204" pitchFamily="34" charset="0"/>
              </a:rPr>
              <a:t>– the intention behind your message</a:t>
            </a:r>
          </a:p>
        </p:txBody>
      </p:sp>
    </p:spTree>
    <p:extLst>
      <p:ext uri="{BB962C8B-B14F-4D97-AF65-F5344CB8AC3E}">
        <p14:creationId xmlns:p14="http://schemas.microsoft.com/office/powerpoint/2010/main" val="1442620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D539EE-4A36-4CA3-94D4-F7FEA2D2411B}"/>
              </a:ext>
            </a:extLst>
          </p:cNvPr>
          <p:cNvSpPr>
            <a:spLocks noGrp="1"/>
          </p:cNvSpPr>
          <p:nvPr>
            <p:ph type="title"/>
          </p:nvPr>
        </p:nvSpPr>
        <p:spPr>
          <a:xfrm>
            <a:off x="913775" y="618518"/>
            <a:ext cx="10364451" cy="1129260"/>
          </a:xfrm>
        </p:spPr>
        <p:txBody>
          <a:bodyPr>
            <a:normAutofit/>
          </a:bodyPr>
          <a:lstStyle/>
          <a:p>
            <a:r>
              <a:rPr lang="en-US" dirty="0">
                <a:solidFill>
                  <a:schemeClr val="accent2">
                    <a:lumMod val="75000"/>
                  </a:schemeClr>
                </a:solidFill>
              </a:rPr>
              <a:t>EFFECTIVE COMMUNICATORS</a:t>
            </a:r>
          </a:p>
        </p:txBody>
      </p:sp>
      <p:sp>
        <p:nvSpPr>
          <p:cNvPr id="4" name="Content Placeholder 3">
            <a:extLst>
              <a:ext uri="{FF2B5EF4-FFF2-40B4-BE49-F238E27FC236}">
                <a16:creationId xmlns:a16="http://schemas.microsoft.com/office/drawing/2014/main" xmlns="" id="{0F124E48-0E30-4122-931A-254C40DDBE1E}"/>
              </a:ext>
            </a:extLst>
          </p:cNvPr>
          <p:cNvSpPr>
            <a:spLocks noGrp="1"/>
          </p:cNvSpPr>
          <p:nvPr>
            <p:ph idx="1"/>
          </p:nvPr>
        </p:nvSpPr>
        <p:spPr>
          <a:xfrm>
            <a:off x="838200" y="1747778"/>
            <a:ext cx="10515600" cy="2927377"/>
          </a:xfrm>
          <a:noFill/>
          <a:effectLst>
            <a:glow rad="139700">
              <a:schemeClr val="accent2">
                <a:satMod val="175000"/>
                <a:alpha val="40000"/>
              </a:schemeClr>
            </a:glow>
          </a:effectLst>
          <a:scene3d>
            <a:camera prst="orthographicFront"/>
            <a:lightRig rig="threePt" dir="t"/>
          </a:scene3d>
          <a:sp3d>
            <a:bevelT w="114300" prst="artDeco"/>
          </a:sp3d>
        </p:spPr>
        <p:txBody>
          <a:bodyPr>
            <a:normAutofit/>
          </a:bodyPr>
          <a:lstStyle/>
          <a:p>
            <a:endParaRPr lang="en-US" sz="3200" dirty="0">
              <a:solidFill>
                <a:srgbClr val="002060"/>
              </a:solidFill>
              <a:latin typeface="Georgia" panose="02040502050405020303" pitchFamily="18" charset="0"/>
            </a:endParaRPr>
          </a:p>
          <a:p>
            <a:endParaRPr lang="en-US" sz="3200" dirty="0">
              <a:solidFill>
                <a:srgbClr val="333333"/>
              </a:solidFill>
              <a:latin typeface="Calibri" panose="020F0502020204030204" pitchFamily="34" charset="0"/>
              <a:cs typeface="Calibri" panose="020F0502020204030204" pitchFamily="34" charset="0"/>
            </a:endParaRPr>
          </a:p>
        </p:txBody>
      </p:sp>
      <p:pic>
        <p:nvPicPr>
          <p:cNvPr id="1026" name="Picture 2" descr="See the source image">
            <a:extLst>
              <a:ext uri="{FF2B5EF4-FFF2-40B4-BE49-F238E27FC236}">
                <a16:creationId xmlns:a16="http://schemas.microsoft.com/office/drawing/2014/main" xmlns="" id="{42ABF6CF-A5A3-4F52-A4E1-9294884E16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39" y="1975938"/>
            <a:ext cx="2471057" cy="24710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See the source image">
            <a:extLst>
              <a:ext uri="{FF2B5EF4-FFF2-40B4-BE49-F238E27FC236}">
                <a16:creationId xmlns:a16="http://schemas.microsoft.com/office/drawing/2014/main" xmlns="" id="{A2DA02CF-FDC9-4BD6-9A54-C14DBC4FCFC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70622" y="1975938"/>
            <a:ext cx="2894965" cy="2095500"/>
          </a:xfrm>
          <a:prstGeom prst="rect">
            <a:avLst/>
          </a:prstGeom>
          <a:noFill/>
          <a:ln>
            <a:noFill/>
          </a:ln>
        </p:spPr>
      </p:pic>
      <p:pic>
        <p:nvPicPr>
          <p:cNvPr id="7" name="Picture 6" descr="See the source image">
            <a:extLst>
              <a:ext uri="{FF2B5EF4-FFF2-40B4-BE49-F238E27FC236}">
                <a16:creationId xmlns:a16="http://schemas.microsoft.com/office/drawing/2014/main" xmlns="" id="{5B23A0A3-CED5-44B2-B845-525EB3D6C78F}"/>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18104" y="4643403"/>
            <a:ext cx="3536950" cy="1638300"/>
          </a:xfrm>
          <a:prstGeom prst="rect">
            <a:avLst/>
          </a:prstGeom>
          <a:noFill/>
          <a:ln>
            <a:noFill/>
          </a:ln>
        </p:spPr>
      </p:pic>
      <p:sp>
        <p:nvSpPr>
          <p:cNvPr id="3" name="TextBox 2">
            <a:extLst>
              <a:ext uri="{FF2B5EF4-FFF2-40B4-BE49-F238E27FC236}">
                <a16:creationId xmlns:a16="http://schemas.microsoft.com/office/drawing/2014/main" xmlns="" id="{BA0CB201-C9EE-4468-835E-B7845673A73C}"/>
              </a:ext>
            </a:extLst>
          </p:cNvPr>
          <p:cNvSpPr txBox="1"/>
          <p:nvPr/>
        </p:nvSpPr>
        <p:spPr>
          <a:xfrm>
            <a:off x="8621486" y="2121338"/>
            <a:ext cx="2656740" cy="2031325"/>
          </a:xfrm>
          <a:prstGeom prst="rect">
            <a:avLst/>
          </a:prstGeom>
          <a:noFill/>
          <a:ln>
            <a:solidFill>
              <a:schemeClr val="tx1"/>
            </a:solidFill>
          </a:ln>
        </p:spPr>
        <p:txBody>
          <a:bodyPr wrap="square" rtlCol="0">
            <a:spAutoFit/>
          </a:bodyPr>
          <a:lstStyle/>
          <a:p>
            <a:r>
              <a:rPr lang="en-US" dirty="0"/>
              <a:t>WHO ELSE?</a:t>
            </a:r>
          </a:p>
          <a:p>
            <a:endParaRPr lang="en-US" dirty="0"/>
          </a:p>
          <a:p>
            <a:endParaRPr lang="en-US" dirty="0"/>
          </a:p>
          <a:p>
            <a:endParaRPr lang="en-US" dirty="0"/>
          </a:p>
          <a:p>
            <a:endParaRPr lang="en-US" dirty="0"/>
          </a:p>
          <a:p>
            <a:endParaRPr lang="en-US" dirty="0"/>
          </a:p>
          <a:p>
            <a:endParaRPr lang="en-US" dirty="0"/>
          </a:p>
        </p:txBody>
      </p:sp>
      <p:sp>
        <p:nvSpPr>
          <p:cNvPr id="9" name="TextBox 8">
            <a:extLst>
              <a:ext uri="{FF2B5EF4-FFF2-40B4-BE49-F238E27FC236}">
                <a16:creationId xmlns:a16="http://schemas.microsoft.com/office/drawing/2014/main" xmlns="" id="{AAA91B98-EED7-4807-BCAB-845F9A469A0D}"/>
              </a:ext>
            </a:extLst>
          </p:cNvPr>
          <p:cNvSpPr txBox="1"/>
          <p:nvPr/>
        </p:nvSpPr>
        <p:spPr>
          <a:xfrm>
            <a:off x="833080" y="4675155"/>
            <a:ext cx="2656740" cy="2031325"/>
          </a:xfrm>
          <a:prstGeom prst="rect">
            <a:avLst/>
          </a:prstGeom>
          <a:noFill/>
          <a:ln>
            <a:solidFill>
              <a:schemeClr val="tx1"/>
            </a:solidFill>
          </a:ln>
        </p:spPr>
        <p:txBody>
          <a:bodyPr wrap="square" rtlCol="0">
            <a:spAutoFit/>
          </a:bodyPr>
          <a:lstStyle/>
          <a:p>
            <a:r>
              <a:rPr lang="en-US" dirty="0"/>
              <a:t>WHO ELSE?</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223459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0F124E48-0E30-4122-931A-254C40DDBE1E}"/>
              </a:ext>
            </a:extLst>
          </p:cNvPr>
          <p:cNvSpPr>
            <a:spLocks noGrp="1"/>
          </p:cNvSpPr>
          <p:nvPr>
            <p:ph idx="1"/>
          </p:nvPr>
        </p:nvSpPr>
        <p:spPr>
          <a:xfrm>
            <a:off x="838200" y="1527046"/>
            <a:ext cx="10515600" cy="4351338"/>
          </a:xfrm>
        </p:spPr>
        <p:txBody>
          <a:bodyPr>
            <a:normAutofit/>
          </a:bodyPr>
          <a:lstStyle/>
          <a:p>
            <a:pPr marL="0" marR="0" indent="0">
              <a:lnSpc>
                <a:spcPct val="107000"/>
              </a:lnSpc>
              <a:spcBef>
                <a:spcPts val="0"/>
              </a:spcBef>
              <a:spcAft>
                <a:spcPts val="800"/>
              </a:spcAft>
              <a:buNone/>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800"/>
              </a:spcAft>
              <a:buNone/>
            </a:pPr>
            <a:r>
              <a:rPr lang="en-US" sz="3200" dirty="0">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800"/>
              </a:spcAft>
              <a:buNone/>
            </a:pPr>
            <a:r>
              <a:rPr lang="en-US" sz="3200" dirty="0">
                <a:effectLst/>
                <a:latin typeface="Calibri" panose="020F0502020204030204" pitchFamily="34" charset="0"/>
                <a:ea typeface="Calibri" panose="020F0502020204030204" pitchFamily="34" charset="0"/>
                <a:cs typeface="Times New Roman" panose="02020603050405020304" pitchFamily="18" charset="0"/>
              </a:rPr>
              <a:t>All people have the right to express their desires, needs and wants and expect other people  to treat them with respect and dignity. </a:t>
            </a:r>
            <a:endParaRPr lang="en-US" sz="3200" dirty="0"/>
          </a:p>
        </p:txBody>
      </p:sp>
      <p:sp>
        <p:nvSpPr>
          <p:cNvPr id="3" name="Rectangle 2">
            <a:extLst>
              <a:ext uri="{FF2B5EF4-FFF2-40B4-BE49-F238E27FC236}">
                <a16:creationId xmlns:a16="http://schemas.microsoft.com/office/drawing/2014/main" xmlns="" id="{19BC1563-6C6C-4EEB-902E-F1E4AAC94894}"/>
              </a:ext>
            </a:extLst>
          </p:cNvPr>
          <p:cNvSpPr/>
          <p:nvPr/>
        </p:nvSpPr>
        <p:spPr>
          <a:xfrm>
            <a:off x="4467990" y="1755646"/>
            <a:ext cx="3256020"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THE RIGHT</a:t>
            </a:r>
            <a:endParaRPr lang="en-US" sz="5400" b="1" cap="none" spc="0" dirty="0">
              <a:ln w="22225">
                <a:solidFill>
                  <a:schemeClr val="accent2"/>
                </a:solidFill>
                <a:prstDash val="solid"/>
              </a:ln>
              <a:solidFill>
                <a:schemeClr val="accent2">
                  <a:lumMod val="75000"/>
                </a:schemeClr>
              </a:solidFill>
              <a:effectLst/>
            </a:endParaRPr>
          </a:p>
        </p:txBody>
      </p:sp>
    </p:spTree>
    <p:extLst>
      <p:ext uri="{BB962C8B-B14F-4D97-AF65-F5344CB8AC3E}">
        <p14:creationId xmlns:p14="http://schemas.microsoft.com/office/powerpoint/2010/main" val="1848417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D539EE-4A36-4CA3-94D4-F7FEA2D2411B}"/>
              </a:ext>
            </a:extLst>
          </p:cNvPr>
          <p:cNvSpPr>
            <a:spLocks noGrp="1"/>
          </p:cNvSpPr>
          <p:nvPr>
            <p:ph type="title"/>
          </p:nvPr>
        </p:nvSpPr>
        <p:spPr>
          <a:xfrm>
            <a:off x="913775" y="618517"/>
            <a:ext cx="10364451" cy="1106111"/>
          </a:xfrm>
        </p:spPr>
        <p:txBody>
          <a:bodyPr>
            <a:normAutofit/>
          </a:bodyPr>
          <a:lstStyle/>
          <a:p>
            <a:r>
              <a:rPr lang="en-US" dirty="0">
                <a:solidFill>
                  <a:schemeClr val="accent2">
                    <a:lumMod val="75000"/>
                  </a:schemeClr>
                </a:solidFill>
              </a:rPr>
              <a:t>CHALLENGES OR BARRIERS</a:t>
            </a:r>
          </a:p>
        </p:txBody>
      </p:sp>
      <p:sp>
        <p:nvSpPr>
          <p:cNvPr id="4" name="Content Placeholder 3">
            <a:extLst>
              <a:ext uri="{FF2B5EF4-FFF2-40B4-BE49-F238E27FC236}">
                <a16:creationId xmlns:a16="http://schemas.microsoft.com/office/drawing/2014/main" xmlns="" id="{0F124E48-0E30-4122-931A-254C40DDBE1E}"/>
              </a:ext>
            </a:extLst>
          </p:cNvPr>
          <p:cNvSpPr>
            <a:spLocks noGrp="1"/>
          </p:cNvSpPr>
          <p:nvPr>
            <p:ph idx="1"/>
          </p:nvPr>
        </p:nvSpPr>
        <p:spPr>
          <a:xfrm>
            <a:off x="913774" y="1413583"/>
            <a:ext cx="7259842" cy="4825900"/>
          </a:xfrm>
          <a:noFill/>
          <a:effectLst>
            <a:glow rad="139700">
              <a:schemeClr val="accent2">
                <a:satMod val="175000"/>
                <a:alpha val="40000"/>
              </a:schemeClr>
            </a:glow>
          </a:effectLst>
          <a:scene3d>
            <a:camera prst="orthographicFront"/>
            <a:lightRig rig="threePt" dir="t"/>
          </a:scene3d>
          <a:sp3d>
            <a:bevelT w="114300" prst="artDeco"/>
          </a:sp3d>
        </p:spPr>
        <p:txBody>
          <a:bodyPr>
            <a:normAutofit fontScale="62500" lnSpcReduction="20000"/>
          </a:bodyPr>
          <a:lstStyle/>
          <a:p>
            <a:pPr marL="0" marR="0" indent="0">
              <a:spcBef>
                <a:spcPts val="1500"/>
              </a:spcBef>
              <a:spcAft>
                <a:spcPts val="750"/>
              </a:spcAft>
              <a:buNone/>
            </a:pPr>
            <a:endParaRPr lang="en-US" sz="3200" dirty="0">
              <a:solidFill>
                <a:srgbClr val="002060"/>
              </a:solidFill>
              <a:latin typeface="Georgia" panose="02040502050405020303"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3400" b="1" dirty="0">
                <a:solidFill>
                  <a:srgbClr val="2A2A2A"/>
                </a:solidFill>
                <a:effectLst/>
                <a:latin typeface="Arial" panose="020B0604020202020204" pitchFamily="34" charset="0"/>
                <a:ea typeface="Times New Roman" panose="02020603050405020304" pitchFamily="18" charset="0"/>
                <a:cs typeface="Times New Roman" panose="02020603050405020304" pitchFamily="18" charset="0"/>
              </a:rPr>
              <a:t>Lack of a plan</a:t>
            </a: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3400" b="1" dirty="0">
                <a:solidFill>
                  <a:srgbClr val="2A2A2A"/>
                </a:solidFill>
                <a:effectLst/>
                <a:latin typeface="Arial" panose="020B0604020202020204" pitchFamily="34" charset="0"/>
                <a:ea typeface="Times New Roman" panose="02020603050405020304" pitchFamily="18" charset="0"/>
                <a:cs typeface="Times New Roman" panose="02020603050405020304" pitchFamily="18" charset="0"/>
              </a:rPr>
              <a:t>Not understanding your audience and their communication needs </a:t>
            </a:r>
            <a:endParaRPr lang="en-US" sz="3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3400" b="1" dirty="0">
                <a:solidFill>
                  <a:srgbClr val="2A2A2A"/>
                </a:solidFill>
                <a:effectLst/>
                <a:latin typeface="Arial" panose="020B0604020202020204" pitchFamily="34" charset="0"/>
                <a:ea typeface="Times New Roman" panose="02020603050405020304" pitchFamily="18" charset="0"/>
                <a:cs typeface="Times New Roman" panose="02020603050405020304" pitchFamily="18" charset="0"/>
              </a:rPr>
              <a:t>A confused or unclear purpose to your communication </a:t>
            </a:r>
            <a:endParaRPr lang="en-US" sz="3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3400" b="1" dirty="0">
                <a:solidFill>
                  <a:srgbClr val="2A2A2A"/>
                </a:solidFill>
                <a:effectLst/>
                <a:latin typeface="Arial" panose="020B0604020202020204" pitchFamily="34" charset="0"/>
                <a:ea typeface="Times New Roman" panose="02020603050405020304" pitchFamily="18" charset="0"/>
                <a:cs typeface="Times New Roman" panose="02020603050405020304" pitchFamily="18" charset="0"/>
              </a:rPr>
              <a:t>Poorly structured content </a:t>
            </a: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3400" b="1" dirty="0">
                <a:solidFill>
                  <a:srgbClr val="2A2A2A"/>
                </a:solidFill>
                <a:latin typeface="Arial" panose="020B0604020202020204" pitchFamily="34" charset="0"/>
                <a:ea typeface="Calibri" panose="020F0502020204030204" pitchFamily="34" charset="0"/>
                <a:cs typeface="Times New Roman" panose="02020603050405020304" pitchFamily="18" charset="0"/>
              </a:rPr>
              <a:t>Over communicating</a:t>
            </a: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3400" b="1" dirty="0">
                <a:solidFill>
                  <a:srgbClr val="2A2A2A"/>
                </a:solidFill>
                <a:effectLst/>
                <a:latin typeface="Arial" panose="020B0604020202020204" pitchFamily="34" charset="0"/>
                <a:ea typeface="Calibri" panose="020F0502020204030204" pitchFamily="34" charset="0"/>
                <a:cs typeface="Times New Roman" panose="02020603050405020304" pitchFamily="18" charset="0"/>
              </a:rPr>
              <a:t>Radio silence</a:t>
            </a:r>
          </a:p>
          <a:p>
            <a:pPr marL="342900" indent="-342900">
              <a:lnSpc>
                <a:spcPct val="117000"/>
              </a:lnSpc>
              <a:spcBef>
                <a:spcPts val="0"/>
              </a:spcBef>
              <a:buSzPts val="1000"/>
              <a:buFont typeface="Symbol" panose="05050102010706020507" pitchFamily="18" charset="2"/>
              <a:buChar char=""/>
              <a:tabLst>
                <a:tab pos="457200" algn="l"/>
              </a:tabLst>
            </a:pPr>
            <a:r>
              <a:rPr lang="en-US" sz="3400" b="1" dirty="0">
                <a:solidFill>
                  <a:srgbClr val="2A2A2A"/>
                </a:solidFill>
                <a:latin typeface="Arial" panose="020B0604020202020204" pitchFamily="34" charset="0"/>
                <a:cs typeface="Times New Roman" panose="02020603050405020304" pitchFamily="18" charset="0"/>
              </a:rPr>
              <a:t>Not using an appropriate form of communication</a:t>
            </a: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3400" b="1" dirty="0">
                <a:solidFill>
                  <a:srgbClr val="2A2A2A"/>
                </a:solidFill>
                <a:effectLst/>
                <a:latin typeface="Arial" panose="020B0604020202020204" pitchFamily="34" charset="0"/>
                <a:ea typeface="Times New Roman" panose="02020603050405020304" pitchFamily="18" charset="0"/>
                <a:cs typeface="Times New Roman" panose="02020603050405020304" pitchFamily="18" charset="0"/>
              </a:rPr>
              <a:t>An inability to form a connection with adults or people of authority </a:t>
            </a: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3400" b="1" dirty="0">
                <a:solidFill>
                  <a:srgbClr val="2A2A2A"/>
                </a:solidFill>
                <a:effectLst/>
                <a:latin typeface="Arial" panose="020B0604020202020204" pitchFamily="34" charset="0"/>
                <a:ea typeface="Times New Roman" panose="02020603050405020304" pitchFamily="18" charset="0"/>
                <a:cs typeface="Times New Roman" panose="02020603050405020304" pitchFamily="18" charset="0"/>
              </a:rPr>
              <a:t>Poor audience engagement </a:t>
            </a:r>
            <a:endParaRPr lang="en-US" sz="3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3400" b="1" dirty="0">
                <a:solidFill>
                  <a:srgbClr val="2A2A2A"/>
                </a:solidFill>
                <a:effectLst/>
                <a:latin typeface="Arial" panose="020B0604020202020204" pitchFamily="34" charset="0"/>
                <a:ea typeface="Times New Roman" panose="02020603050405020304" pitchFamily="18" charset="0"/>
                <a:cs typeface="Times New Roman" panose="02020603050405020304" pitchFamily="18" charset="0"/>
              </a:rPr>
              <a:t>Failure to gather lessons learned and continuously improve </a:t>
            </a:r>
            <a:endParaRPr lang="en-US" sz="3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1500"/>
              </a:spcBef>
              <a:spcAft>
                <a:spcPts val="750"/>
              </a:spcAft>
            </a:pPr>
            <a:endParaRPr lang="en-US" sz="1800" b="1" dirty="0">
              <a:effectLst/>
              <a:latin typeface="Times New Roman" panose="02020603050405020304" pitchFamily="18" charset="0"/>
              <a:ea typeface="Times New Roman" panose="02020603050405020304" pitchFamily="18" charset="0"/>
            </a:endParaRPr>
          </a:p>
        </p:txBody>
      </p:sp>
      <p:pic>
        <p:nvPicPr>
          <p:cNvPr id="5" name="Picture 4" descr="See the source image">
            <a:extLst>
              <a:ext uri="{FF2B5EF4-FFF2-40B4-BE49-F238E27FC236}">
                <a16:creationId xmlns:a16="http://schemas.microsoft.com/office/drawing/2014/main" xmlns="" id="{3470D449-8368-45CB-82C0-6997F19B0BE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509518" y="618517"/>
            <a:ext cx="2768707" cy="1452879"/>
          </a:xfrm>
          <a:prstGeom prst="rect">
            <a:avLst/>
          </a:prstGeom>
          <a:noFill/>
          <a:ln>
            <a:noFill/>
          </a:ln>
          <a:effectLst>
            <a:softEdge rad="127000"/>
          </a:effectLst>
        </p:spPr>
      </p:pic>
      <p:pic>
        <p:nvPicPr>
          <p:cNvPr id="6" name="Picture 5" descr="See the source image">
            <a:extLst>
              <a:ext uri="{FF2B5EF4-FFF2-40B4-BE49-F238E27FC236}">
                <a16:creationId xmlns:a16="http://schemas.microsoft.com/office/drawing/2014/main" xmlns="" id="{DB38CEF6-88F3-4BC4-8ECA-B35D7870861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509517" y="2998701"/>
            <a:ext cx="2911151" cy="1946523"/>
          </a:xfrm>
          <a:prstGeom prst="rect">
            <a:avLst/>
          </a:prstGeom>
          <a:noFill/>
          <a:ln>
            <a:noFill/>
          </a:ln>
          <a:effectLst>
            <a:softEdge rad="63500"/>
          </a:effectLst>
        </p:spPr>
      </p:pic>
    </p:spTree>
    <p:extLst>
      <p:ext uri="{BB962C8B-B14F-4D97-AF65-F5344CB8AC3E}">
        <p14:creationId xmlns:p14="http://schemas.microsoft.com/office/powerpoint/2010/main" val="924588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D539EE-4A36-4CA3-94D4-F7FEA2D2411B}"/>
              </a:ext>
            </a:extLst>
          </p:cNvPr>
          <p:cNvSpPr>
            <a:spLocks noGrp="1"/>
          </p:cNvSpPr>
          <p:nvPr>
            <p:ph type="title"/>
          </p:nvPr>
        </p:nvSpPr>
        <p:spPr>
          <a:xfrm>
            <a:off x="913775" y="618518"/>
            <a:ext cx="10364451" cy="986348"/>
          </a:xfrm>
        </p:spPr>
        <p:txBody>
          <a:bodyPr>
            <a:normAutofit/>
          </a:bodyPr>
          <a:lstStyle/>
          <a:p>
            <a:r>
              <a:rPr lang="en-US" dirty="0">
                <a:solidFill>
                  <a:schemeClr val="accent2">
                    <a:lumMod val="75000"/>
                  </a:schemeClr>
                </a:solidFill>
              </a:rPr>
              <a:t>IMPLICATIONS</a:t>
            </a:r>
          </a:p>
        </p:txBody>
      </p:sp>
      <p:sp>
        <p:nvSpPr>
          <p:cNvPr id="4" name="Content Placeholder 3">
            <a:extLst>
              <a:ext uri="{FF2B5EF4-FFF2-40B4-BE49-F238E27FC236}">
                <a16:creationId xmlns:a16="http://schemas.microsoft.com/office/drawing/2014/main" xmlns="" id="{0F124E48-0E30-4122-931A-254C40DDBE1E}"/>
              </a:ext>
            </a:extLst>
          </p:cNvPr>
          <p:cNvSpPr>
            <a:spLocks noGrp="1"/>
          </p:cNvSpPr>
          <p:nvPr>
            <p:ph idx="1"/>
          </p:nvPr>
        </p:nvSpPr>
        <p:spPr/>
        <p:txBody>
          <a:bodyPr/>
          <a:lstStyle/>
          <a:p>
            <a:r>
              <a:rPr lang="en-US" sz="3200" dirty="0">
                <a:solidFill>
                  <a:srgbClr val="333333"/>
                </a:solidFill>
                <a:latin typeface="Georgia" panose="02040502050405020303" pitchFamily="18" charset="0"/>
              </a:rPr>
              <a:t>P</a:t>
            </a:r>
            <a:r>
              <a:rPr lang="en-US" sz="3200" b="0" i="0" dirty="0">
                <a:solidFill>
                  <a:srgbClr val="333333"/>
                </a:solidFill>
                <a:effectLst/>
                <a:latin typeface="Georgia" panose="02040502050405020303" pitchFamily="18" charset="0"/>
              </a:rPr>
              <a:t>oor communication costs us personally over the long</a:t>
            </a:r>
            <a:r>
              <a:rPr lang="en-US" b="0" i="0" dirty="0">
                <a:solidFill>
                  <a:srgbClr val="333333"/>
                </a:solidFill>
                <a:effectLst/>
                <a:latin typeface="Georgia" panose="02040502050405020303" pitchFamily="18" charset="0"/>
              </a:rPr>
              <a:t> </a:t>
            </a:r>
            <a:r>
              <a:rPr lang="en-US" sz="3200" b="0" i="0" dirty="0">
                <a:solidFill>
                  <a:srgbClr val="333333"/>
                </a:solidFill>
                <a:effectLst/>
                <a:latin typeface="Georgia" panose="02040502050405020303" pitchFamily="18" charset="0"/>
              </a:rPr>
              <a:t>term.</a:t>
            </a:r>
            <a:endParaRPr lang="en-US" sz="3200" dirty="0"/>
          </a:p>
        </p:txBody>
      </p:sp>
      <p:pic>
        <p:nvPicPr>
          <p:cNvPr id="5" name="Picture 4" descr="See the source image">
            <a:extLst>
              <a:ext uri="{FF2B5EF4-FFF2-40B4-BE49-F238E27FC236}">
                <a16:creationId xmlns:a16="http://schemas.microsoft.com/office/drawing/2014/main" xmlns="" id="{CC0DC3AB-D903-4EAC-86B0-BAC7D8CD822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565122" y="2908997"/>
            <a:ext cx="3320869" cy="2129533"/>
          </a:xfrm>
          <a:prstGeom prst="rect">
            <a:avLst/>
          </a:prstGeom>
          <a:noFill/>
          <a:ln>
            <a:noFill/>
          </a:ln>
          <a:effectLst>
            <a:softEdge rad="63500"/>
          </a:effectLst>
        </p:spPr>
      </p:pic>
    </p:spTree>
    <p:extLst>
      <p:ext uri="{BB962C8B-B14F-4D97-AF65-F5344CB8AC3E}">
        <p14:creationId xmlns:p14="http://schemas.microsoft.com/office/powerpoint/2010/main" val="16149864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3242A4-1E6A-4E02-809C-4A24066EC01D}">
  <ds:schemaRefs>
    <ds:schemaRef ds:uri="http://schemas.microsoft.com/sharepoint/v3/contenttype/forms"/>
  </ds:schemaRefs>
</ds:datastoreItem>
</file>

<file path=customXml/itemProps2.xml><?xml version="1.0" encoding="utf-8"?>
<ds:datastoreItem xmlns:ds="http://schemas.openxmlformats.org/officeDocument/2006/customXml" ds:itemID="{FBD2D995-20F0-4C14-BF62-1248AB4B484D}">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965255AC-12AC-4323-AA35-9BAC798B66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992</Words>
  <Application>Microsoft Macintosh PowerPoint</Application>
  <PresentationFormat>Custom</PresentationFormat>
  <Paragraphs>189</Paragraphs>
  <Slides>18</Slides>
  <Notes>14</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Impact engagement purpose respect</vt:lpstr>
      <vt:lpstr>WHAT IS IT?</vt:lpstr>
      <vt:lpstr>WHY DO IT?</vt:lpstr>
      <vt:lpstr>HOW WE DO IT</vt:lpstr>
      <vt:lpstr> MORE TO“SAY”</vt:lpstr>
      <vt:lpstr>EFFECTIVE COMMUNICATORS</vt:lpstr>
      <vt:lpstr>PowerPoint Presentation</vt:lpstr>
      <vt:lpstr>CHALLENGES OR BARRIERS</vt:lpstr>
      <vt:lpstr>IMPLICATIONS</vt:lpstr>
      <vt:lpstr>PowerPoint Presentation</vt:lpstr>
      <vt:lpstr>PowerPoint Presentation</vt:lpstr>
      <vt:lpstr>STRENGTHEN  YOUR SKILLS      </vt:lpstr>
      <vt:lpstr>STRENGTHEN YOUR SKILLS            continued</vt:lpstr>
      <vt:lpstr>TIPS FOR DIFFICULT DISCUSSIONS            </vt:lpstr>
      <vt:lpstr>LET’S TALK</vt:lpstr>
      <vt:lpstr>LET’S TALK!</vt:lpstr>
      <vt:lpstr>IT MATTERS</vt:lpstr>
      <vt:lpstr>WE KNOW YOU CAN!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2020-07-08T16:05:47Z</dcterms:created>
  <dcterms:modified xsi:type="dcterms:W3CDTF">2020-07-08T17:34:43Z</dcterms:modified>
</cp:coreProperties>
</file>