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9" r:id="rId5"/>
    <p:sldId id="260" r:id="rId6"/>
    <p:sldId id="264" r:id="rId7"/>
    <p:sldId id="261" r:id="rId8"/>
    <p:sldId id="262" r:id="rId9"/>
    <p:sldId id="265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nybeaton@gmail.com" initials="j" lastIdx="0" clrIdx="0">
    <p:extLst>
      <p:ext uri="{19B8F6BF-5375-455C-9EA6-DF929625EA0E}">
        <p15:presenceInfo xmlns:p15="http://schemas.microsoft.com/office/powerpoint/2012/main" userId="8fc2832762a779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62780" autoAdjust="0"/>
  </p:normalViewPr>
  <p:slideViewPr>
    <p:cSldViewPr snapToGrid="0">
      <p:cViewPr varScale="1">
        <p:scale>
          <a:sx n="80" d="100"/>
          <a:sy n="80" d="100"/>
        </p:scale>
        <p:origin x="17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self-respect.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 lib. Tell your personal story, if applicable. Be</a:t>
            </a:r>
            <a:r>
              <a:rPr lang="en-US" baseline="0" dirty="0" smtClean="0">
                <a:solidFill>
                  <a:schemeClr val="tx1"/>
                </a:solidFill>
              </a:rPr>
              <a:t> a little more detailed about your reason for mentoring, and what it means to you. Express to the students that we want them to be successful.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5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 lib. See</a:t>
            </a:r>
            <a:r>
              <a:rPr lang="en-US" baseline="0" dirty="0" smtClean="0">
                <a:solidFill>
                  <a:schemeClr val="tx1"/>
                </a:solidFill>
              </a:rPr>
              <a:t> if the students can give their personal reason for wanting to be a mentor.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 students to define each value in their own words.  Then</a:t>
            </a:r>
            <a:r>
              <a:rPr lang="en-US" baseline="0" dirty="0" smtClean="0"/>
              <a:t> </a:t>
            </a:r>
            <a:r>
              <a:rPr lang="en-US" dirty="0" smtClean="0"/>
              <a:t>ask them why are these values important. After student responses, use the next slides to define and exemplify each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Demonstrating Respect;</a:t>
            </a:r>
            <a:r>
              <a:rPr lang="en-US" baseline="0" dirty="0" smtClean="0"/>
              <a:t> treat people kindly, listen to what others have to say. </a:t>
            </a:r>
            <a:r>
              <a:rPr lang="en-US" dirty="0" smtClean="0"/>
              <a:t>Self-respect is holding yourself in esteem and believing that</a:t>
            </a:r>
            <a:r>
              <a:rPr lang="en-US" baseline="0" dirty="0" smtClean="0"/>
              <a:t> you are good and worthy of being treated well. Discuss with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23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some things the student may be responsible for; at home, school……..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96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r>
              <a:rPr lang="en-US" baseline="0" dirty="0" smtClean="0"/>
              <a:t> the importance of putting forth your best efforts. Pull from your own experiences.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81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if the students can come up with one or two achievements in their young life.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2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1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3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9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7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82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4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36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48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33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96626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13495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3043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0630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9501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31472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3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7D955A-F439-45DA-972F-96EAF3274CE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Version :                    Written  by:                           Edited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3425371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Introduction To MEGA Mentors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25815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This MEGA Orientation is for all grade levels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E8B-6D00-4F5B-B85B-531F45CBB2D5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ACHIEVEMENT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091" y="2717745"/>
            <a:ext cx="108008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--Noun</a:t>
            </a:r>
            <a:r>
              <a:rPr lang="en-US" sz="2400" dirty="0"/>
              <a:t>: a thing done successfully, typically by effort, courage, or </a:t>
            </a:r>
            <a:r>
              <a:rPr lang="en-US" sz="2400" dirty="0" smtClean="0"/>
              <a:t>skill.</a:t>
            </a:r>
            <a:endParaRPr lang="en-US" sz="2400" dirty="0"/>
          </a:p>
          <a:p>
            <a:r>
              <a:rPr lang="en-US" sz="2400" dirty="0"/>
              <a:t>“Every great achievement was once considered impossible</a:t>
            </a:r>
            <a:r>
              <a:rPr lang="en-US" sz="2400" dirty="0" smtClean="0"/>
              <a:t>.” </a:t>
            </a:r>
            <a:endParaRPr lang="en-US" sz="2400" dirty="0"/>
          </a:p>
          <a:p>
            <a:r>
              <a:rPr lang="en-US" sz="2400" dirty="0" smtClean="0"/>
              <a:t>“Graduating </a:t>
            </a:r>
            <a:r>
              <a:rPr lang="en-US" sz="2400" dirty="0"/>
              <a:t>from high school is a great achievement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“He </a:t>
            </a:r>
            <a:r>
              <a:rPr lang="en-US" sz="2400" dirty="0"/>
              <a:t>is proud of his achievements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--What is your greatest ACHIEVEMENT to date?</a:t>
            </a:r>
          </a:p>
          <a:p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i="1" dirty="0" smtClean="0"/>
              <a:t>“Never mistake activity for achievement.”</a:t>
            </a:r>
            <a:endParaRPr lang="en-US" sz="2400" i="1" dirty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782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4312" y="1426437"/>
            <a:ext cx="10018712" cy="10119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References and Contributors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32460" y="1553168"/>
            <a:ext cx="10515600" cy="4330108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From the MEGA website, the section for mentors about tips for building a mentoring relationship.</a:t>
            </a:r>
          </a:p>
          <a:p>
            <a:r>
              <a:rPr lang="en-US" dirty="0" smtClean="0"/>
              <a:t>Input from teachers and other mentors.</a:t>
            </a:r>
          </a:p>
          <a:p>
            <a:r>
              <a:rPr lang="en-US" dirty="0" smtClean="0"/>
              <a:t>Howard Corey, Greg Cummings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6707-7DD7-41AB-805D-006CA107CF8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11</a:t>
            </a:fld>
            <a:endParaRPr lang="en-US"/>
          </a:p>
        </p:txBody>
      </p:sp>
      <p:pic>
        <p:nvPicPr>
          <p:cNvPr id="9" name="Content Placeholder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Discussion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Outline/Lesson Guide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9466" y="1810753"/>
            <a:ext cx="108535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MEGA Mentors Lesson Guide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MEGA Mentors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(All Grades Every Year)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Format: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Classroom, discussion group.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Suggested Teaching Method: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Presentation, facilitated discussion teams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Lesson Objectives: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MEGA Mentors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Program. Share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MEGA Mentor Program Goals/Objectives/Core 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awareness of higher education and career opportunities for students and parents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Teach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values of RESPECT, RESPONSIBILITY, EFFORT and ACHIEVEMENT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disciplinary incidents (detention and expulsions)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graduation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rate. Engage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parents as needed or as appropriate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Student should know at the end of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session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Know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that the MEGA Mentors are here to help them become better individuals.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how the MEGA core values can be applied to their personal lives.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Suggested Material Equipment: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Computer, Projector, Power Point presentation “Introduction to MEGA Mentors”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References: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MEGA Mentor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Author: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Greg Cummings                            Date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August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28,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690688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/>
              <a:t>Mission:</a:t>
            </a:r>
          </a:p>
          <a:p>
            <a:r>
              <a:rPr lang="en-US" sz="2000" dirty="0"/>
              <a:t>The mission of MEGA Mentors of Chesterfield County is to make a positive measurable difference in the lives of African American and other under represented students in Chesterfield County Public Schools.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u="sng" dirty="0"/>
              <a:t>Objectives: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Provide group and/or one-on-one mentoring </a:t>
            </a:r>
            <a:r>
              <a:rPr lang="en-US" sz="2000" dirty="0" smtClean="0"/>
              <a:t>experiences. 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Increase awareness of higher education and career opportunities for students and </a:t>
            </a:r>
            <a:r>
              <a:rPr lang="en-US" sz="2000" dirty="0" smtClean="0"/>
              <a:t>parents.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Explain </a:t>
            </a:r>
            <a:r>
              <a:rPr lang="en-US" sz="2000" dirty="0"/>
              <a:t>the values of RESPECT, RESPONSIBILITY, EFFORT and ACHIEVEMENT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Increase personal and scholastic </a:t>
            </a:r>
            <a:r>
              <a:rPr lang="en-US" sz="2000" dirty="0" smtClean="0"/>
              <a:t>achievement.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Explain SELF-RESPECT and how it enhances RESPECT for others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Decrease disciplinary incidents among </a:t>
            </a:r>
            <a:r>
              <a:rPr lang="en-US" sz="2000" dirty="0" smtClean="0"/>
              <a:t>students </a:t>
            </a:r>
            <a:r>
              <a:rPr lang="en-US" sz="2000" dirty="0"/>
              <a:t>(detention and expulsions</a:t>
            </a:r>
            <a:r>
              <a:rPr lang="en-US" sz="2000" dirty="0" smtClean="0"/>
              <a:t>).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Improve the graduation </a:t>
            </a:r>
            <a:r>
              <a:rPr lang="en-US" sz="2000" dirty="0" smtClean="0"/>
              <a:t>rate.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Involve </a:t>
            </a:r>
            <a:r>
              <a:rPr lang="en-US" sz="2000" dirty="0"/>
              <a:t>parents as needed or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4744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3082" y="2702011"/>
            <a:ext cx="110660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do not get paid. We are here because we care.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here to help you think about options and your </a:t>
            </a:r>
            <a:r>
              <a:rPr lang="en-US" sz="2400" dirty="0" smtClean="0"/>
              <a:t>future.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here to share </a:t>
            </a:r>
            <a:r>
              <a:rPr lang="en-US" sz="2400" dirty="0" smtClean="0"/>
              <a:t>our experiences in life if you care to listen.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here to coach YOU to </a:t>
            </a:r>
            <a:r>
              <a:rPr lang="en-US" sz="2400" dirty="0" smtClean="0"/>
              <a:t>Success.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not here to baby sit </a:t>
            </a:r>
            <a:r>
              <a:rPr lang="en-US" sz="2400" dirty="0" smtClean="0"/>
              <a:t>YOU. 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not here as an excuse for YOU to get out of class, take breaks, or to work on school assignments.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not here to t</a:t>
            </a:r>
            <a:r>
              <a:rPr lang="en-US" sz="2400" dirty="0" smtClean="0"/>
              <a:t>olerate disrespect </a:t>
            </a:r>
            <a:r>
              <a:rPr lang="en-US" sz="2400" dirty="0"/>
              <a:t>and rude behavior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/>
              <a:t>TOGETHER </a:t>
            </a:r>
            <a:r>
              <a:rPr lang="en-US" sz="2400" b="1" dirty="0"/>
              <a:t>WE DISCOVER SUCCESS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565" y="1742948"/>
            <a:ext cx="1076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Why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are we here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2476261"/>
            <a:ext cx="98319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 want to become a better student.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 want to get better grades.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 want to start planning my future now.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 want to learn how to stay out of trouble.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 want to become a leader.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What do I hope to gain from being a mentee?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sz="2400" dirty="0"/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/>
              <a:t>TOGETHER </a:t>
            </a:r>
            <a:r>
              <a:rPr lang="en-US" sz="2400" b="1" dirty="0"/>
              <a:t>WE DISCOVER SUCCESS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565" y="1742948"/>
            <a:ext cx="1076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Why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are you here?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2277" y="1884458"/>
            <a:ext cx="1058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Here are the Four Core Values: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59" y="2934790"/>
            <a:ext cx="107191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Respect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Responsibility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Effort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Achievement</a:t>
            </a:r>
          </a:p>
        </p:txBody>
      </p:sp>
    </p:spTree>
    <p:extLst>
      <p:ext uri="{BB962C8B-B14F-4D97-AF65-F5344CB8AC3E}">
        <p14:creationId xmlns:p14="http://schemas.microsoft.com/office/powerpoint/2010/main" val="15513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RESPECT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091" y="2733706"/>
            <a:ext cx="108791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--Noun</a:t>
            </a:r>
            <a:r>
              <a:rPr lang="en-US" sz="2400" dirty="0"/>
              <a:t>: a feeling of deep admiration for someone or </a:t>
            </a:r>
            <a:r>
              <a:rPr lang="en-US" sz="2400" dirty="0" smtClean="0"/>
              <a:t>something.</a:t>
            </a:r>
            <a:endParaRPr lang="en-US" sz="2400" dirty="0"/>
          </a:p>
          <a:p>
            <a:r>
              <a:rPr lang="en-US" sz="2400" dirty="0" smtClean="0"/>
              <a:t>“Most people </a:t>
            </a:r>
            <a:r>
              <a:rPr lang="en-US" sz="2400" dirty="0"/>
              <a:t>have </a:t>
            </a:r>
            <a:r>
              <a:rPr lang="en-US" sz="2400" dirty="0" smtClean="0"/>
              <a:t>respect </a:t>
            </a:r>
            <a:r>
              <a:rPr lang="en-US" sz="2400" dirty="0"/>
              <a:t>for </a:t>
            </a:r>
            <a:r>
              <a:rPr lang="en-US" sz="2400" dirty="0" smtClean="0"/>
              <a:t>their pastor.”</a:t>
            </a:r>
            <a:endParaRPr lang="en-US" sz="2400" dirty="0"/>
          </a:p>
          <a:p>
            <a:r>
              <a:rPr lang="en-US" sz="2400" dirty="0" smtClean="0"/>
              <a:t>--Most </a:t>
            </a:r>
            <a:r>
              <a:rPr lang="en-US" sz="2400" dirty="0"/>
              <a:t>of us were taught to have respect for our parents, teachers and elders.</a:t>
            </a:r>
          </a:p>
          <a:p>
            <a:r>
              <a:rPr lang="en-US" sz="2400" dirty="0" smtClean="0"/>
              <a:t>--Verb</a:t>
            </a:r>
            <a:r>
              <a:rPr lang="en-US" sz="2400" dirty="0"/>
              <a:t>: admire </a:t>
            </a:r>
            <a:r>
              <a:rPr lang="en-US" sz="2400" dirty="0" smtClean="0"/>
              <a:t>someone deeply</a:t>
            </a:r>
            <a:r>
              <a:rPr lang="en-US" sz="2400" dirty="0"/>
              <a:t>, as a result of their abilities, qualities or </a:t>
            </a:r>
            <a:r>
              <a:rPr lang="en-US" sz="2400" dirty="0" smtClean="0"/>
              <a:t>successes.</a:t>
            </a:r>
            <a:endParaRPr lang="en-US" sz="2400" dirty="0"/>
          </a:p>
          <a:p>
            <a:r>
              <a:rPr lang="en-US" sz="2400" dirty="0" smtClean="0"/>
              <a:t>“I </a:t>
            </a:r>
            <a:r>
              <a:rPr lang="en-US" sz="2400" dirty="0"/>
              <a:t>respect you for what you </a:t>
            </a:r>
            <a:r>
              <a:rPr lang="en-US" sz="2400" dirty="0" smtClean="0"/>
              <a:t>did.”</a:t>
            </a:r>
            <a:endParaRPr lang="en-US" sz="2400" dirty="0"/>
          </a:p>
          <a:p>
            <a:r>
              <a:rPr lang="en-US" sz="2400" dirty="0" smtClean="0"/>
              <a:t>--How can you </a:t>
            </a:r>
            <a:r>
              <a:rPr lang="en-US" sz="2400" dirty="0"/>
              <a:t>demonstrate </a:t>
            </a:r>
            <a:r>
              <a:rPr lang="en-US" sz="2400" dirty="0" smtClean="0"/>
              <a:t>RESPECT in your school environment?</a:t>
            </a:r>
            <a:r>
              <a:rPr lang="en-US" sz="2400" dirty="0"/>
              <a:t>	</a:t>
            </a:r>
          </a:p>
          <a:p>
            <a:endParaRPr lang="en-US" sz="2400" dirty="0" smtClean="0"/>
          </a:p>
          <a:p>
            <a:pPr algn="ctr"/>
            <a:r>
              <a:rPr lang="en-US" sz="2400" i="1" dirty="0" smtClean="0"/>
              <a:t>“Self-respect </a:t>
            </a:r>
            <a:r>
              <a:rPr lang="en-US" sz="2400" i="1" dirty="0"/>
              <a:t>must be learned before you can respect </a:t>
            </a:r>
            <a:r>
              <a:rPr lang="en-US" sz="2400" i="1" dirty="0" smtClean="0"/>
              <a:t>others”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044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RESPONSIBILITY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" y="2717745"/>
            <a:ext cx="116128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--Noun: being accountable for, or to blame for something or having control.</a:t>
            </a:r>
            <a:endParaRPr lang="en-US" sz="2400" dirty="0"/>
          </a:p>
          <a:p>
            <a:r>
              <a:rPr lang="en-US" sz="2400" dirty="0" smtClean="0"/>
              <a:t>“It is your responsibility to turn in your homework on time.”</a:t>
            </a:r>
          </a:p>
          <a:p>
            <a:r>
              <a:rPr lang="en-US" sz="2400" dirty="0" smtClean="0"/>
              <a:t>--Many of us learn to take responsibility for something early in life.</a:t>
            </a:r>
          </a:p>
          <a:p>
            <a:r>
              <a:rPr lang="en-US" sz="2400" dirty="0" smtClean="0"/>
              <a:t>“Mowing </a:t>
            </a:r>
            <a:r>
              <a:rPr lang="en-US" sz="2400" dirty="0"/>
              <a:t>the lawn is your </a:t>
            </a:r>
            <a:r>
              <a:rPr lang="en-US" sz="2400" dirty="0" smtClean="0"/>
              <a:t>responsibility!”</a:t>
            </a:r>
          </a:p>
          <a:p>
            <a:r>
              <a:rPr lang="en-US" sz="2400" dirty="0" smtClean="0"/>
              <a:t>--Adjective</a:t>
            </a:r>
            <a:r>
              <a:rPr lang="en-US" sz="2400" dirty="0"/>
              <a:t>: having an obligation to do something; being the primary cause of something.</a:t>
            </a:r>
          </a:p>
          <a:p>
            <a:r>
              <a:rPr lang="en-US" sz="2400" dirty="0" smtClean="0"/>
              <a:t> “Are </a:t>
            </a:r>
            <a:r>
              <a:rPr lang="en-US" sz="2400" dirty="0"/>
              <a:t>you responsible enough to drive a car</a:t>
            </a:r>
            <a:r>
              <a:rPr lang="en-US" sz="2400" dirty="0" smtClean="0"/>
              <a:t>?”</a:t>
            </a:r>
            <a:endParaRPr lang="en-US" sz="2400" dirty="0"/>
          </a:p>
          <a:p>
            <a:r>
              <a:rPr lang="en-US" sz="2400" dirty="0" smtClean="0"/>
              <a:t>--Give </a:t>
            </a:r>
            <a:r>
              <a:rPr lang="en-US" sz="2400" dirty="0"/>
              <a:t>examples of how you </a:t>
            </a:r>
            <a:r>
              <a:rPr lang="en-US" sz="2400" dirty="0" smtClean="0"/>
              <a:t>can demonstrate RESPONSIBILITY as a student.</a:t>
            </a:r>
            <a:endParaRPr lang="en-US" sz="2400" dirty="0"/>
          </a:p>
          <a:p>
            <a:endParaRPr lang="en-US" sz="2400" dirty="0" smtClean="0"/>
          </a:p>
          <a:p>
            <a:pPr algn="ctr"/>
            <a:r>
              <a:rPr lang="en-US" sz="2400" i="1" dirty="0" smtClean="0"/>
              <a:t>“</a:t>
            </a:r>
            <a:r>
              <a:rPr lang="en-US" sz="2400" i="1" dirty="0"/>
              <a:t>I am responsible for what I do”</a:t>
            </a:r>
          </a:p>
        </p:txBody>
      </p:sp>
    </p:spTree>
    <p:extLst>
      <p:ext uri="{BB962C8B-B14F-4D97-AF65-F5344CB8AC3E}">
        <p14:creationId xmlns:p14="http://schemas.microsoft.com/office/powerpoint/2010/main" val="32025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EFFORT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1" y="2717745"/>
            <a:ext cx="113614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--Noun</a:t>
            </a:r>
            <a:r>
              <a:rPr lang="en-US" sz="2400" dirty="0"/>
              <a:t>: hard </a:t>
            </a:r>
            <a:r>
              <a:rPr lang="en-US" sz="2400" dirty="0" smtClean="0"/>
              <a:t>work; a </a:t>
            </a:r>
            <a:r>
              <a:rPr lang="en-US" sz="2400" dirty="0"/>
              <a:t>serious </a:t>
            </a:r>
            <a:r>
              <a:rPr lang="en-US" sz="2400" dirty="0" smtClean="0"/>
              <a:t>attempt; the </a:t>
            </a:r>
            <a:r>
              <a:rPr lang="en-US" sz="2400" dirty="0"/>
              <a:t>total work done to achieve a particular </a:t>
            </a:r>
            <a:r>
              <a:rPr lang="en-US" sz="2400" dirty="0" smtClean="0"/>
              <a:t>end.</a:t>
            </a:r>
          </a:p>
          <a:p>
            <a:r>
              <a:rPr lang="en-US" sz="2400" dirty="0" smtClean="0"/>
              <a:t>“He </a:t>
            </a:r>
            <a:r>
              <a:rPr lang="en-US" sz="2400" dirty="0"/>
              <a:t>put a lot of effort into finishing </a:t>
            </a:r>
            <a:r>
              <a:rPr lang="en-US" sz="2400" dirty="0" smtClean="0"/>
              <a:t>his project </a:t>
            </a:r>
            <a:r>
              <a:rPr lang="en-US" sz="2400" dirty="0"/>
              <a:t>on time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“Her </a:t>
            </a:r>
            <a:r>
              <a:rPr lang="en-US" sz="2400" dirty="0"/>
              <a:t>efforts were rewarded with a new contract</a:t>
            </a:r>
            <a:r>
              <a:rPr lang="en-US" sz="2400" dirty="0" smtClean="0"/>
              <a:t>.”</a:t>
            </a:r>
            <a:endParaRPr lang="en-US" sz="2400" dirty="0"/>
          </a:p>
          <a:p>
            <a:r>
              <a:rPr lang="en-US" sz="2400" dirty="0" smtClean="0"/>
              <a:t>“It </a:t>
            </a:r>
            <a:r>
              <a:rPr lang="en-US" sz="2400" dirty="0"/>
              <a:t>wasn't easy, but it was worth the effort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--Give </a:t>
            </a:r>
            <a:r>
              <a:rPr lang="en-US" sz="2400" dirty="0"/>
              <a:t>examples of how you can demonstrate </a:t>
            </a:r>
            <a:r>
              <a:rPr lang="en-US" sz="2400" dirty="0" smtClean="0"/>
              <a:t>EFFORT as </a:t>
            </a:r>
            <a:r>
              <a:rPr lang="en-US" sz="2400" dirty="0"/>
              <a:t>a student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2400" i="1" dirty="0" smtClean="0"/>
              <a:t>“Much effort, much prosperity.”</a:t>
            </a:r>
            <a:endParaRPr lang="en-US" sz="2400" i="1" dirty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70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628</TotalTime>
  <Words>1131</Words>
  <Application>Microsoft Office PowerPoint</Application>
  <PresentationFormat>Widescreen</PresentationFormat>
  <Paragraphs>169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Wingdings</vt:lpstr>
      <vt:lpstr>Office Theme</vt:lpstr>
      <vt:lpstr>Parallax</vt:lpstr>
      <vt:lpstr>Introduction To MEGA Mentors</vt:lpstr>
      <vt:lpstr>Discussion Outline/Lesson Guide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References and Contributors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johnnybeaton@gmail.com</cp:lastModifiedBy>
  <cp:revision>68</cp:revision>
  <dcterms:created xsi:type="dcterms:W3CDTF">2017-05-25T12:47:13Z</dcterms:created>
  <dcterms:modified xsi:type="dcterms:W3CDTF">2017-10-16T23:57:50Z</dcterms:modified>
</cp:coreProperties>
</file>