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&amp;ehk=3Rr8ZgSIV24yBYVO1s2vHg&amp;r=0&amp;pid=OfficeInsert" ContentType="image/jpeg"/>
  <Default Extension="JPG" ContentType="image/jpeg"/>
  <Default Extension="jpg&amp;ehk=YtlWlGYxLx" ContentType="image/jpeg"/>
  <Default Extension="gif&amp;ehk=M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5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8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B2D7B-8DEF-4B5B-BAAD-09BF22B149BB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F8016-8411-4E59-ABE2-D03068908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120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3718-DA0B-45AF-BE86-0B1D686296A0}" type="datetime1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a                 Written  by: Mack Moore                          Edited by:GAC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5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8EBB-890B-475E-94C7-352A0244D4AB}" type="datetime1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a                 Written  by: Mack Moore                          Edited by:GAC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2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7AD-0452-4B5E-8F91-41E52983A62C}" type="datetime1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a                 Written  by: Mack Moore                          Edited by:GAC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02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DC22-578A-4A54-A82F-C44280FC41EB}" type="datetime1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a                 Written  by: Mack Moore                          Edited by:GAC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64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D5AB-38DF-480D-AB9C-ED24D6B45468}" type="datetime1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a                 Written  by: Mack Moore                          Edited by:GAC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93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A3EA-2F6B-43CF-801C-168CEF20481A}" type="datetime1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a                 Written  by: Mack Moore                          Edited by:GAC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49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900A-CEC6-4823-98A6-A48DA5943C87}" type="datetime1">
              <a:rPr lang="en-US" smtClean="0"/>
              <a:t>11/19/2017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a                 Written  by: Mack Moore                          Edited by:GAC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37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AC1D-CD74-44AA-AAD5-B7DA73F51EF0}" type="datetime1">
              <a:rPr lang="en-US" smtClean="0"/>
              <a:t>11/19/2017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a                 Written  by: Mack Moore                          Edited by:GAC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02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0B11-3127-49ED-A9EA-615D3D7A2452}" type="datetime1">
              <a:rPr lang="en-US" smtClean="0"/>
              <a:t>11/19/2017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a                 Written  by: Mack Moore                          Edited by:GAC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15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38BC-72B6-4EFB-915D-88EDA5FACB43}" type="datetime1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a                 Written  by: Mack Moore                          Edited by:GAC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48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AC5F-8E3C-4CDF-BADF-713B351AC86D}" type="datetime1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a                 Written  by: Mack Moore                          Edited by:GAC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42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88D24-D0E0-4D31-85B8-BA15B4A2131F}" type="datetime1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Version :   a                 Written  by: Mack Moore                          Edited by:GAC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6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&amp;ehk=YtlWlGYxLx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://emslegacy.wikispaces.com/4McKenzie's+Blog+Page+is+LEGI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mslegacy.wikispaces.com/4McKenzie's+Blog+Page+is+LEGIT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&amp;ehk=3Rr8ZgSIV24yBYVO1s2vHg&amp;r=0&amp;pid=OfficeInsert"/><Relationship Id="rId4" Type="http://schemas.openxmlformats.org/officeDocument/2006/relationships/hyperlink" Target="https://creativecommons.org/licenses/by-sa/3.0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reativecommons.org/licenses/by-nc-nd/2.5/" TargetMode="External"/><Relationship Id="rId5" Type="http://schemas.openxmlformats.org/officeDocument/2006/relationships/hyperlink" Target="http://www.slideshare.net/pcuadra/trustworthiness" TargetMode="Externa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ig.wikispaces.com/Respect+for+others" TargetMode="External"/><Relationship Id="rId4" Type="http://schemas.openxmlformats.org/officeDocument/2006/relationships/image" Target="../media/image7.gif&amp;ehk=M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0797" y="1690688"/>
            <a:ext cx="8711202" cy="5167312"/>
          </a:xfrm>
          <a:custGeom>
            <a:avLst/>
            <a:gdLst>
              <a:gd name="connsiteX0" fmla="*/ 0 w 8711202"/>
              <a:gd name="connsiteY0" fmla="*/ 0 h 5167312"/>
              <a:gd name="connsiteX1" fmla="*/ 7243482 w 8711202"/>
              <a:gd name="connsiteY1" fmla="*/ 0 h 5167312"/>
              <a:gd name="connsiteX2" fmla="*/ 8711202 w 8711202"/>
              <a:gd name="connsiteY2" fmla="*/ 0 h 5167312"/>
              <a:gd name="connsiteX3" fmla="*/ 8711202 w 8711202"/>
              <a:gd name="connsiteY3" fmla="*/ 5167312 h 5167312"/>
              <a:gd name="connsiteX4" fmla="*/ 7243482 w 8711202"/>
              <a:gd name="connsiteY4" fmla="*/ 5167312 h 5167312"/>
              <a:gd name="connsiteX5" fmla="*/ 221324 w 8711202"/>
              <a:gd name="connsiteY5" fmla="*/ 5167312 h 5167312"/>
              <a:gd name="connsiteX6" fmla="*/ 2615203 w 8711202"/>
              <a:gd name="connsiteY6" fmla="*/ 952 h 5167312"/>
              <a:gd name="connsiteX7" fmla="*/ 0 w 8711202"/>
              <a:gd name="connsiteY7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1202" h="5167312">
                <a:moveTo>
                  <a:pt x="0" y="0"/>
                </a:moveTo>
                <a:lnTo>
                  <a:pt x="7243482" y="0"/>
                </a:lnTo>
                <a:lnTo>
                  <a:pt x="8711202" y="0"/>
                </a:lnTo>
                <a:lnTo>
                  <a:pt x="8711202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5931454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3088" y="3425371"/>
            <a:ext cx="5170711" cy="1499506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  <p:sp>
        <p:nvSpPr>
          <p:cNvPr id="20" name="Freeform: Shape 1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78805" y="-2"/>
            <a:ext cx="6013194" cy="1511304"/>
          </a:xfrm>
          <a:custGeom>
            <a:avLst/>
            <a:gdLst>
              <a:gd name="connsiteX0" fmla="*/ 4545473 w 6013194"/>
              <a:gd name="connsiteY0" fmla="*/ 0 h 1511304"/>
              <a:gd name="connsiteX1" fmla="*/ 6013194 w 6013194"/>
              <a:gd name="connsiteY1" fmla="*/ 0 h 1511304"/>
              <a:gd name="connsiteX2" fmla="*/ 6013194 w 6013194"/>
              <a:gd name="connsiteY2" fmla="*/ 1508760 h 1511304"/>
              <a:gd name="connsiteX3" fmla="*/ 4545474 w 6013194"/>
              <a:gd name="connsiteY3" fmla="*/ 1508760 h 1511304"/>
              <a:gd name="connsiteX4" fmla="*/ 4545474 w 6013194"/>
              <a:gd name="connsiteY4" fmla="*/ 1511304 h 1511304"/>
              <a:gd name="connsiteX5" fmla="*/ 0 w 6013194"/>
              <a:gd name="connsiteY5" fmla="*/ 1511304 h 1511304"/>
              <a:gd name="connsiteX6" fmla="*/ 697617 w 6013194"/>
              <a:gd name="connsiteY6" fmla="*/ 3 h 1511304"/>
              <a:gd name="connsiteX7" fmla="*/ 4545473 w 6013194"/>
              <a:gd name="connsiteY7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3194" h="1511304">
                <a:moveTo>
                  <a:pt x="4545473" y="0"/>
                </a:moveTo>
                <a:lnTo>
                  <a:pt x="6013194" y="0"/>
                </a:lnTo>
                <a:lnTo>
                  <a:pt x="6013194" y="1508760"/>
                </a:lnTo>
                <a:lnTo>
                  <a:pt x="4545474" y="1508760"/>
                </a:lnTo>
                <a:lnTo>
                  <a:pt x="4545474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5612" y="365126"/>
            <a:ext cx="6013193" cy="114617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 Black" panose="020B0A04020102020204" pitchFamily="34" charset="0"/>
              </a:rPr>
              <a:t>Character Development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838200" y="2173288"/>
            <a:ext cx="3603171" cy="363968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i="1" dirty="0">
                <a:solidFill>
                  <a:schemeClr val="bg1"/>
                </a:solidFill>
              </a:rPr>
              <a:t>What kind of person are you?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925D-B25D-40D7-948F-22FF9EB1E536}" type="datetime1">
              <a:rPr lang="en-US" smtClean="0"/>
              <a:t>11/19/2017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16652" y="5856421"/>
            <a:ext cx="4114800" cy="365125"/>
          </a:xfrm>
        </p:spPr>
        <p:txBody>
          <a:bodyPr/>
          <a:lstStyle/>
          <a:p>
            <a:r>
              <a:rPr lang="en-US" dirty="0"/>
              <a:t>Version :   a                 Written  by: Mack Moore                          Edited </a:t>
            </a:r>
            <a:r>
              <a:rPr lang="en-US" dirty="0" err="1"/>
              <a:t>by:GAC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04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7651" y="253837"/>
            <a:ext cx="2890873" cy="838353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45376" y="221730"/>
            <a:ext cx="11380123" cy="615777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b="1" dirty="0">
                <a:latin typeface="Arial Black" panose="020B0A04020102020204" pitchFamily="34" charset="0"/>
              </a:rPr>
              <a:t>Character Development</a:t>
            </a:r>
            <a:endParaRPr lang="en-US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E82A9950-AE64-4A29-A5A5-E68C78338308}" type="datetime1">
              <a:rPr lang="en-US" smtClean="0">
                <a:solidFill>
                  <a:schemeClr val="bg1">
                    <a:alpha val="80000"/>
                  </a:schemeClr>
                </a:solidFill>
              </a:rPr>
              <a:t>11/19/2017</a:t>
            </a:fld>
            <a:endParaRPr lang="en-US">
              <a:solidFill>
                <a:schemeClr val="bg1">
                  <a:alpha val="8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6321" y="6356350"/>
            <a:ext cx="4114800" cy="365125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l">
              <a:spcAft>
                <a:spcPts val="600"/>
              </a:spcAft>
            </a:pPr>
            <a:r>
              <a:rPr lang="en-US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t>Version :   a                 Written  by: Mack Moore                          Edited by:GAC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A80E329-FEFF-4496-80C8-928B0907011E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9F33CC-CB50-4CD0-A3C0-019BD528F45C}"/>
              </a:ext>
            </a:extLst>
          </p:cNvPr>
          <p:cNvSpPr txBox="1"/>
          <p:nvPr/>
        </p:nvSpPr>
        <p:spPr>
          <a:xfrm>
            <a:off x="1" y="2055727"/>
            <a:ext cx="5345084" cy="4164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200" b="1" dirty="0">
                <a:solidFill>
                  <a:schemeClr val="bg1"/>
                </a:solidFill>
              </a:rPr>
              <a:t>What Does Success Mean to You?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b="1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b="1" dirty="0">
                <a:solidFill>
                  <a:schemeClr val="bg1"/>
                </a:solidFill>
              </a:rPr>
              <a:t>Teaching Method: Small group discussion, role play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 sz="2200" b="1" dirty="0">
              <a:solidFill>
                <a:schemeClr val="bg1"/>
              </a:solidFill>
            </a:endParaRP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n-US" sz="2200" b="1" dirty="0">
                <a:solidFill>
                  <a:schemeClr val="bg1"/>
                </a:solidFill>
              </a:rPr>
              <a:t>Discussion Objectives: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Understand that character determines who you are and how you are viewed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How you are viewed determines whether you are happy and successful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Doing the right thing consistently has benefits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7C96D0-83FA-4460-AE80-47E96C936BAE}"/>
              </a:ext>
            </a:extLst>
          </p:cNvPr>
          <p:cNvSpPr txBox="1"/>
          <p:nvPr/>
        </p:nvSpPr>
        <p:spPr>
          <a:xfrm>
            <a:off x="615142" y="1213658"/>
            <a:ext cx="11380123" cy="50061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66249E-9832-4D61-A5C9-EFE87FBF83C5}"/>
              </a:ext>
            </a:extLst>
          </p:cNvPr>
          <p:cNvSpPr txBox="1"/>
          <p:nvPr/>
        </p:nvSpPr>
        <p:spPr>
          <a:xfrm>
            <a:off x="382385" y="889462"/>
            <a:ext cx="116128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/>
              <a:t>DISCUSSION QUESTIONS</a:t>
            </a:r>
            <a:endParaRPr lang="en-US"/>
          </a:p>
          <a:p>
            <a:r>
              <a:rPr lang="en-US" b="1"/>
              <a:t>Responsibility</a:t>
            </a:r>
            <a:endParaRPr lang="en-US"/>
          </a:p>
          <a:p>
            <a:pPr lvl="0"/>
            <a:r>
              <a:rPr lang="en-US"/>
              <a:t>What do parents mean when they say you should "take responsibility?"</a:t>
            </a:r>
          </a:p>
          <a:p>
            <a:pPr lvl="0"/>
            <a:r>
              <a:rPr lang="en-US"/>
              <a:t>Do you consider yourself to be a responsible person? In what ways?</a:t>
            </a:r>
          </a:p>
          <a:p>
            <a:pPr lvl="0"/>
            <a:r>
              <a:rPr lang="en-US"/>
              <a:t>What does "taking responsibility" mean?</a:t>
            </a:r>
          </a:p>
          <a:p>
            <a:pPr lvl="0"/>
            <a:r>
              <a:rPr lang="en-US"/>
              <a:t>How does behaving responsibly affect our relationships with our friends? How important is that?</a:t>
            </a:r>
          </a:p>
          <a:p>
            <a:pPr lvl="0"/>
            <a:r>
              <a:rPr lang="en-US"/>
              <a:t>How does behaving responsibly affect your relationship with your parents? How important is that?</a:t>
            </a:r>
          </a:p>
          <a:p>
            <a:pPr lvl="0"/>
            <a:r>
              <a:rPr lang="en-US"/>
              <a:t>Have you ever caused problems for somebody else by being irresponsible? What happened? Would you do things differently if you had another chance?</a:t>
            </a:r>
          </a:p>
          <a:p>
            <a:pPr lvl="0"/>
            <a:r>
              <a:rPr lang="en-US"/>
              <a:t>Has anybody ever caused problems for you by being irresponsible? What happened? What do you wish that person understood about what happened?</a:t>
            </a:r>
          </a:p>
          <a:p>
            <a:pPr lvl="0"/>
            <a:r>
              <a:rPr lang="en-US"/>
              <a:t>How does it make you feel when somebody lets you down?</a:t>
            </a:r>
          </a:p>
          <a:p>
            <a:pPr lvl="0"/>
            <a:r>
              <a:rPr lang="en-US"/>
              <a:t>How does it make you feel when you have let somebody else down?</a:t>
            </a:r>
          </a:p>
          <a:p>
            <a:pPr lvl="0"/>
            <a:r>
              <a:rPr lang="en-US"/>
              <a:t>Do you think there is any connection between being responsible and being trusted? Between being responsible and being respected?</a:t>
            </a:r>
          </a:p>
          <a:p>
            <a:pPr lvl="0"/>
            <a:r>
              <a:rPr lang="en-US"/>
              <a:t>Are you responsible? In what ways are you, and in what ways are you not?</a:t>
            </a:r>
          </a:p>
          <a:p>
            <a:pPr lvl="0"/>
            <a:r>
              <a:rPr lang="en-US"/>
              <a:t>Successful people get that way by being lucky. Agree, or disagree? Explain.</a:t>
            </a:r>
          </a:p>
          <a:p>
            <a:pPr lvl="0"/>
            <a:r>
              <a:rPr lang="en-US"/>
              <a:t>If I try hard and don't succeed it's not my fault. Agree, or disagree? Explain.</a:t>
            </a:r>
          </a:p>
          <a:p>
            <a:pPr lvl="0"/>
            <a:r>
              <a:rPr lang="en-US"/>
              <a:t>How might taking responsibility give you power over your life?</a:t>
            </a:r>
          </a:p>
          <a:p>
            <a:pPr lvl="0"/>
            <a:r>
              <a:rPr lang="en-US"/>
              <a:t>What responsibilities do you feel you personally have for: 1) yourself, 2) your family, 3) your community?</a:t>
            </a:r>
          </a:p>
        </p:txBody>
      </p:sp>
    </p:spTree>
    <p:extLst>
      <p:ext uri="{BB962C8B-B14F-4D97-AF65-F5344CB8AC3E}">
        <p14:creationId xmlns:p14="http://schemas.microsoft.com/office/powerpoint/2010/main" val="4016572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7651" y="253838"/>
            <a:ext cx="2703323" cy="783964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609899" y="221730"/>
            <a:ext cx="10515600" cy="615777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b="1" dirty="0">
                <a:latin typeface="Arial Black" panose="020B0A04020102020204" pitchFamily="34" charset="0"/>
              </a:rPr>
              <a:t>Character Development</a:t>
            </a:r>
            <a:endParaRPr lang="en-US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E82A9950-AE64-4A29-A5A5-E68C78338308}" type="datetime1">
              <a:rPr lang="en-US" smtClean="0">
                <a:solidFill>
                  <a:schemeClr val="bg1">
                    <a:alpha val="80000"/>
                  </a:schemeClr>
                </a:solidFill>
              </a:rPr>
              <a:t>11/19/2017</a:t>
            </a:fld>
            <a:endParaRPr lang="en-US">
              <a:solidFill>
                <a:schemeClr val="bg1">
                  <a:alpha val="8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6321" y="6356350"/>
            <a:ext cx="4114800" cy="365125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l">
              <a:spcAft>
                <a:spcPts val="600"/>
              </a:spcAft>
            </a:pPr>
            <a:r>
              <a:rPr lang="en-US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t>Version :   a                 Written  by: Mack Moore                          Edited by:GAC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A80E329-FEFF-4496-80C8-928B0907011E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11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9F33CC-CB50-4CD0-A3C0-019BD528F45C}"/>
              </a:ext>
            </a:extLst>
          </p:cNvPr>
          <p:cNvSpPr txBox="1"/>
          <p:nvPr/>
        </p:nvSpPr>
        <p:spPr>
          <a:xfrm>
            <a:off x="1" y="2055727"/>
            <a:ext cx="5345084" cy="4164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200" b="1" dirty="0">
                <a:solidFill>
                  <a:schemeClr val="bg1"/>
                </a:solidFill>
              </a:rPr>
              <a:t>What Does Success Mean to You?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b="1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b="1" dirty="0">
                <a:solidFill>
                  <a:schemeClr val="bg1"/>
                </a:solidFill>
              </a:rPr>
              <a:t>Teaching Method: Small group discussion, role play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 sz="2200" b="1" dirty="0">
              <a:solidFill>
                <a:schemeClr val="bg1"/>
              </a:solidFill>
            </a:endParaRP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n-US" sz="2200" b="1" dirty="0">
                <a:solidFill>
                  <a:schemeClr val="bg1"/>
                </a:solidFill>
              </a:rPr>
              <a:t>Discussion Objectives: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Understand that character determines who you are and how you are viewed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How you are viewed determines whether you are happy and successful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Doing the right thing consistently has benefits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7C96D0-83FA-4460-AE80-47E96C936BAE}"/>
              </a:ext>
            </a:extLst>
          </p:cNvPr>
          <p:cNvSpPr txBox="1"/>
          <p:nvPr/>
        </p:nvSpPr>
        <p:spPr>
          <a:xfrm>
            <a:off x="615142" y="1213658"/>
            <a:ext cx="11380123" cy="50061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BFCCBD6-E11F-4659-92F6-D7E225A635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953" y="974031"/>
            <a:ext cx="11380122" cy="5350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52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7651" y="253838"/>
            <a:ext cx="2703323" cy="783964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609899" y="221730"/>
            <a:ext cx="10515600" cy="615777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b="1" dirty="0">
                <a:latin typeface="Arial Black" panose="020B0A04020102020204" pitchFamily="34" charset="0"/>
              </a:rPr>
              <a:t>Character Development</a:t>
            </a:r>
            <a:endParaRPr lang="en-US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E82A9950-AE64-4A29-A5A5-E68C78338308}" type="datetime1">
              <a:rPr lang="en-US" smtClean="0">
                <a:solidFill>
                  <a:schemeClr val="bg1">
                    <a:alpha val="80000"/>
                  </a:schemeClr>
                </a:solidFill>
              </a:rPr>
              <a:t>11/19/2017</a:t>
            </a:fld>
            <a:endParaRPr lang="en-US">
              <a:solidFill>
                <a:schemeClr val="bg1">
                  <a:alpha val="8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6321" y="6356350"/>
            <a:ext cx="4114800" cy="365125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l">
              <a:spcAft>
                <a:spcPts val="600"/>
              </a:spcAft>
            </a:pPr>
            <a:r>
              <a:rPr lang="en-US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t>Version :   a                 Written  by: Mack Moore                          Edited by:GAC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A80E329-FEFF-4496-80C8-928B0907011E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12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9F33CC-CB50-4CD0-A3C0-019BD528F45C}"/>
              </a:ext>
            </a:extLst>
          </p:cNvPr>
          <p:cNvSpPr txBox="1"/>
          <p:nvPr/>
        </p:nvSpPr>
        <p:spPr>
          <a:xfrm>
            <a:off x="1" y="2055727"/>
            <a:ext cx="5345084" cy="4164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200" b="1" dirty="0">
                <a:solidFill>
                  <a:schemeClr val="bg1"/>
                </a:solidFill>
              </a:rPr>
              <a:t>What Does Success Mean to You?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b="1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b="1" dirty="0">
                <a:solidFill>
                  <a:schemeClr val="bg1"/>
                </a:solidFill>
              </a:rPr>
              <a:t>Teaching Method: Small group discussion, role play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 sz="2200" b="1" dirty="0">
              <a:solidFill>
                <a:schemeClr val="bg1"/>
              </a:solidFill>
            </a:endParaRP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n-US" sz="2200" b="1" dirty="0">
                <a:solidFill>
                  <a:schemeClr val="bg1"/>
                </a:solidFill>
              </a:rPr>
              <a:t>Discussion Objectives: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Understand that character determines who you are and how you are viewed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How you are viewed determines whether you are happy and successful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Doing the right thing consistently has benefits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7C96D0-83FA-4460-AE80-47E96C936BAE}"/>
              </a:ext>
            </a:extLst>
          </p:cNvPr>
          <p:cNvSpPr txBox="1"/>
          <p:nvPr/>
        </p:nvSpPr>
        <p:spPr>
          <a:xfrm>
            <a:off x="615142" y="1213658"/>
            <a:ext cx="11380123" cy="50061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94D27AD-2FC1-4223-AB0C-A3E9D0B31A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654" y="1341783"/>
            <a:ext cx="11380123" cy="4678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59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7651" y="253838"/>
            <a:ext cx="2703323" cy="783964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45376" y="221730"/>
            <a:ext cx="11380123" cy="615777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b="1" dirty="0">
                <a:latin typeface="Arial Black" panose="020B0A04020102020204" pitchFamily="34" charset="0"/>
              </a:rPr>
              <a:t>Character Development</a:t>
            </a:r>
            <a:endParaRPr lang="en-US" b="1" kern="12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E82A9950-AE64-4A29-A5A5-E68C78338308}" type="datetime1">
              <a:rPr lang="en-US" smtClean="0">
                <a:solidFill>
                  <a:schemeClr val="bg1">
                    <a:alpha val="80000"/>
                  </a:schemeClr>
                </a:solidFill>
              </a:rPr>
              <a:t>11/19/2017</a:t>
            </a:fld>
            <a:endParaRPr lang="en-US">
              <a:solidFill>
                <a:schemeClr val="bg1">
                  <a:alpha val="8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6321" y="6356350"/>
            <a:ext cx="4114800" cy="365125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l">
              <a:spcAft>
                <a:spcPts val="600"/>
              </a:spcAft>
            </a:pPr>
            <a:r>
              <a:rPr lang="en-US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t>Version :   a                 Written  by: Mack Moore                          Edited by:GAC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A80E329-FEFF-4496-80C8-928B0907011E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13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9F33CC-CB50-4CD0-A3C0-019BD528F45C}"/>
              </a:ext>
            </a:extLst>
          </p:cNvPr>
          <p:cNvSpPr txBox="1"/>
          <p:nvPr/>
        </p:nvSpPr>
        <p:spPr>
          <a:xfrm>
            <a:off x="1" y="2055727"/>
            <a:ext cx="5345084" cy="4164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200" b="1" dirty="0">
                <a:solidFill>
                  <a:schemeClr val="bg1"/>
                </a:solidFill>
              </a:rPr>
              <a:t>What Does Success Mean to You?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b="1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b="1" dirty="0">
                <a:solidFill>
                  <a:schemeClr val="bg1"/>
                </a:solidFill>
              </a:rPr>
              <a:t>Teaching Method: Small group discussion, role play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 sz="2200" b="1" dirty="0">
              <a:solidFill>
                <a:schemeClr val="bg1"/>
              </a:solidFill>
            </a:endParaRP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n-US" sz="2200" b="1" dirty="0">
                <a:solidFill>
                  <a:schemeClr val="bg1"/>
                </a:solidFill>
              </a:rPr>
              <a:t>Discussion Objectives: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Understand that character determines who you are and how you are viewed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How you are viewed determines whether you are happy and successful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Doing the right thing consistently has benefits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7C96D0-83FA-4460-AE80-47E96C936BAE}"/>
              </a:ext>
            </a:extLst>
          </p:cNvPr>
          <p:cNvSpPr txBox="1"/>
          <p:nvPr/>
        </p:nvSpPr>
        <p:spPr>
          <a:xfrm>
            <a:off x="615142" y="1213658"/>
            <a:ext cx="11380123" cy="50061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D7AF570-9BB4-43BB-8AEA-A67283DFB8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775" y="1579021"/>
            <a:ext cx="10928164" cy="3738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710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and Contributors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497874"/>
            <a:ext cx="10515600" cy="4679089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List tips for </a:t>
            </a:r>
            <a:r>
              <a:rPr lang="en-US"/>
              <a:t>the presenter here</a:t>
            </a:r>
            <a:endParaRPr lang="en-US" dirty="0"/>
          </a:p>
          <a:p>
            <a:endParaRPr lang="en-US" dirty="0"/>
          </a:p>
          <a:p>
            <a:r>
              <a:rPr lang="en-US" dirty="0"/>
              <a:t>List all papers, books, research sources or other contributors. This should be last page.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3527-07C5-4023-A817-6BE19A349065}" type="datetime1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a                 Written  by: Mack Moore                          Edited by:GAC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82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2">
            <a:extLst>
              <a:ext uri="{FF2B5EF4-FFF2-40B4-BE49-F238E27FC236}">
                <a16:creationId xmlns:a16="http://schemas.microsoft.com/office/drawing/2014/main" id="{A5BE2DA6-83C9-46EF-B42E-C40224302A0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8518" y="1690688"/>
            <a:ext cx="7243482" cy="5167312"/>
          </a:xfrm>
          <a:custGeom>
            <a:avLst/>
            <a:gdLst>
              <a:gd name="connsiteX0" fmla="*/ 0 w 7243482"/>
              <a:gd name="connsiteY0" fmla="*/ 0 h 5167312"/>
              <a:gd name="connsiteX1" fmla="*/ 7243482 w 7243482"/>
              <a:gd name="connsiteY1" fmla="*/ 0 h 5167312"/>
              <a:gd name="connsiteX2" fmla="*/ 7243482 w 7243482"/>
              <a:gd name="connsiteY2" fmla="*/ 5167312 h 5167312"/>
              <a:gd name="connsiteX3" fmla="*/ 221324 w 7243482"/>
              <a:gd name="connsiteY3" fmla="*/ 5167312 h 5167312"/>
              <a:gd name="connsiteX4" fmla="*/ 2615203 w 7243482"/>
              <a:gd name="connsiteY4" fmla="*/ 952 h 5167312"/>
              <a:gd name="connsiteX5" fmla="*/ 0 w 7243482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43482" h="5167312">
                <a:moveTo>
                  <a:pt x="0" y="0"/>
                </a:moveTo>
                <a:lnTo>
                  <a:pt x="7243482" y="0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 11">
            <a:extLst>
              <a:ext uri="{FF2B5EF4-FFF2-40B4-BE49-F238E27FC236}">
                <a16:creationId xmlns:a16="http://schemas.microsoft.com/office/drawing/2014/main" id="{A1A2EF03-D0CA-4967-B631-C09F910E936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0"/>
            <a:ext cx="7399176" cy="5166360"/>
          </a:xfrm>
          <a:custGeom>
            <a:avLst/>
            <a:gdLst>
              <a:gd name="connsiteX0" fmla="*/ 0 w 7399176"/>
              <a:gd name="connsiteY0" fmla="*/ 0 h 5166360"/>
              <a:gd name="connsiteX1" fmla="*/ 7399176 w 7399176"/>
              <a:gd name="connsiteY1" fmla="*/ 0 h 5166360"/>
              <a:gd name="connsiteX2" fmla="*/ 5005297 w 7399176"/>
              <a:gd name="connsiteY2" fmla="*/ 5166360 h 5166360"/>
              <a:gd name="connsiteX3" fmla="*/ 0 w 7399176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99176" h="5166360">
                <a:moveTo>
                  <a:pt x="0" y="0"/>
                </a:moveTo>
                <a:lnTo>
                  <a:pt x="7399176" y="0"/>
                </a:lnTo>
                <a:lnTo>
                  <a:pt x="5005297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721" y="3471909"/>
            <a:ext cx="4296585" cy="1246009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Discussion Outline/Syllabus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E82A9950-AE64-4A29-A5A5-E68C78338308}" type="datetime1">
              <a:rPr lang="en-US" smtClean="0">
                <a:solidFill>
                  <a:schemeClr val="bg1">
                    <a:alpha val="80000"/>
                  </a:schemeClr>
                </a:solidFill>
              </a:rPr>
              <a:t>11/19/2017</a:t>
            </a:fld>
            <a:endParaRPr lang="en-US">
              <a:solidFill>
                <a:schemeClr val="bg1">
                  <a:alpha val="8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6321" y="6356350"/>
            <a:ext cx="4114800" cy="365125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l">
              <a:spcAft>
                <a:spcPts val="600"/>
              </a:spcAft>
            </a:pPr>
            <a:r>
              <a:rPr lang="en-US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t>Version :   a                 Written  by: Mack Moore                          Edited by:GAC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A80E329-FEFF-4496-80C8-928B0907011E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9F33CC-CB50-4CD0-A3C0-019BD528F45C}"/>
              </a:ext>
            </a:extLst>
          </p:cNvPr>
          <p:cNvSpPr txBox="1"/>
          <p:nvPr/>
        </p:nvSpPr>
        <p:spPr>
          <a:xfrm>
            <a:off x="1" y="2055727"/>
            <a:ext cx="5345084" cy="4164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200" b="1" dirty="0">
                <a:solidFill>
                  <a:schemeClr val="bg1"/>
                </a:solidFill>
              </a:rPr>
              <a:t>What Does Success Mean to You?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b="1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b="1" dirty="0">
                <a:solidFill>
                  <a:schemeClr val="bg1"/>
                </a:solidFill>
              </a:rPr>
              <a:t>Teaching Method: Small group discussion, role play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 sz="2200" b="1" dirty="0">
              <a:solidFill>
                <a:schemeClr val="bg1"/>
              </a:solidFill>
            </a:endParaRP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n-US" sz="2200" b="1" dirty="0">
                <a:solidFill>
                  <a:schemeClr val="bg1"/>
                </a:solidFill>
              </a:rPr>
              <a:t>Discussion Objectives: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Understand that character determines who you are and how you are viewed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How you are viewed determines whether you are happy and successful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Doing the right thing consistently has benefits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35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56705" y="365126"/>
            <a:ext cx="10697095" cy="1039726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>
                <a:latin typeface="Arial Black" panose="020B0A04020102020204" pitchFamily="34" charset="0"/>
              </a:rPr>
              <a:t>Character Development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EA43-6826-4312-B75B-7B19148EE6BE}" type="datetime1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a                 Written  by: Mack Moore                          Edited by:GAC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3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BA86D1-593D-4167-ABF6-300E908D0AED}"/>
              </a:ext>
            </a:extLst>
          </p:cNvPr>
          <p:cNvSpPr txBox="1"/>
          <p:nvPr/>
        </p:nvSpPr>
        <p:spPr>
          <a:xfrm>
            <a:off x="739834" y="1471353"/>
            <a:ext cx="8437418" cy="41549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fontAlgn="ctr"/>
            <a:r>
              <a:rPr lang="en-US" sz="2800" b="1" dirty="0">
                <a:latin typeface="Arial Black" panose="020B0A04020102020204" pitchFamily="34" charset="0"/>
              </a:rPr>
              <a:t>trustworthy</a:t>
            </a:r>
          </a:p>
          <a:p>
            <a:r>
              <a:rPr lang="en-US" b="1" u="sng" dirty="0"/>
              <a:t>adjective- </a:t>
            </a:r>
            <a:r>
              <a:rPr lang="en-US" b="1" u="sng" dirty="0" err="1"/>
              <a:t>trust·wor·thy</a:t>
            </a:r>
            <a:r>
              <a:rPr lang="en-US" b="1" u="sng" dirty="0"/>
              <a:t> \ˈ</a:t>
            </a:r>
            <a:r>
              <a:rPr lang="en-US" b="1" u="sng" dirty="0" err="1"/>
              <a:t>trəst</a:t>
            </a:r>
            <a:r>
              <a:rPr lang="en-US" b="1" u="sng" dirty="0"/>
              <a:t>-ˌ</a:t>
            </a:r>
            <a:r>
              <a:rPr lang="en-US" b="1" u="sng" dirty="0" err="1"/>
              <a:t>wər-thē</a:t>
            </a:r>
            <a:r>
              <a:rPr lang="en-US" b="1" u="sng" dirty="0"/>
              <a:t>\</a:t>
            </a:r>
            <a:endParaRPr lang="en-US" dirty="0"/>
          </a:p>
          <a:p>
            <a:r>
              <a:rPr lang="en-US" b="1" dirty="0"/>
              <a:t>Definition - able to be relied on to do or provide what is needed or right: deserving of trust</a:t>
            </a:r>
            <a:endParaRPr lang="en-US" dirty="0"/>
          </a:p>
          <a:p>
            <a:pPr fontAlgn="ctr"/>
            <a:r>
              <a:rPr lang="en-US" dirty="0"/>
              <a:t> </a:t>
            </a:r>
          </a:p>
          <a:p>
            <a:pPr fontAlgn="ctr"/>
            <a:r>
              <a:rPr lang="en-US" sz="2800" dirty="0">
                <a:latin typeface="Arial Black" panose="020B0A04020102020204" pitchFamily="34" charset="0"/>
              </a:rPr>
              <a:t>respect</a:t>
            </a:r>
          </a:p>
          <a:p>
            <a:r>
              <a:rPr lang="en-US" b="1" u="sng" dirty="0"/>
              <a:t>noun  </a:t>
            </a:r>
            <a:r>
              <a:rPr lang="en-US" b="1" u="sng" dirty="0" err="1"/>
              <a:t>re·spect</a:t>
            </a:r>
            <a:r>
              <a:rPr lang="en-US" b="1" u="sng" dirty="0"/>
              <a:t> \</a:t>
            </a:r>
            <a:r>
              <a:rPr lang="en-US" b="1" u="sng" dirty="0" err="1"/>
              <a:t>ri</a:t>
            </a:r>
            <a:r>
              <a:rPr lang="en-US" b="1" u="sng" dirty="0"/>
              <a:t>-ˈ</a:t>
            </a:r>
            <a:r>
              <a:rPr lang="en-US" b="1" u="sng" dirty="0" err="1"/>
              <a:t>spekt</a:t>
            </a:r>
            <a:r>
              <a:rPr lang="en-US" b="1" u="sng" dirty="0"/>
              <a:t>\</a:t>
            </a:r>
            <a:endParaRPr lang="en-US" dirty="0"/>
          </a:p>
          <a:p>
            <a:r>
              <a:rPr lang="en-US" b="1" dirty="0"/>
              <a:t>Definition -  a feeling of admiring someone or something that is good, valuable, important, etc.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pPr fontAlgn="ctr"/>
            <a:r>
              <a:rPr lang="en-US" sz="2800" dirty="0">
                <a:latin typeface="Arial Black" panose="020B0A04020102020204" pitchFamily="34" charset="0"/>
              </a:rPr>
              <a:t>responsibility</a:t>
            </a:r>
          </a:p>
          <a:p>
            <a:r>
              <a:rPr lang="en-US" b="1" u="sng" dirty="0"/>
              <a:t>noun  </a:t>
            </a:r>
            <a:r>
              <a:rPr lang="en-US" b="1" u="sng" dirty="0" err="1"/>
              <a:t>re·spon·si·bil·i·ty</a:t>
            </a:r>
            <a:r>
              <a:rPr lang="en-US" b="1" u="sng" dirty="0"/>
              <a:t> \</a:t>
            </a:r>
            <a:r>
              <a:rPr lang="en-US" b="1" u="sng" dirty="0" err="1"/>
              <a:t>ri</a:t>
            </a:r>
            <a:r>
              <a:rPr lang="en-US" b="1" u="sng" dirty="0"/>
              <a:t>-ˌ</a:t>
            </a:r>
            <a:r>
              <a:rPr lang="en-US" b="1" u="sng" dirty="0" err="1"/>
              <a:t>spän</a:t>
            </a:r>
            <a:r>
              <a:rPr lang="en-US" b="1" u="sng" dirty="0"/>
              <a:t>(t)-</a:t>
            </a:r>
            <a:r>
              <a:rPr lang="en-US" b="1" u="sng" dirty="0" err="1"/>
              <a:t>sə</a:t>
            </a:r>
            <a:r>
              <a:rPr lang="en-US" b="1" u="sng" dirty="0"/>
              <a:t>-ˈbi-</a:t>
            </a:r>
            <a:r>
              <a:rPr lang="en-US" b="1" u="sng" dirty="0" err="1"/>
              <a:t>lə</a:t>
            </a:r>
            <a:r>
              <a:rPr lang="en-US" b="1" u="sng" dirty="0"/>
              <a:t>-</a:t>
            </a:r>
            <a:r>
              <a:rPr lang="en-US" b="1" u="sng" dirty="0" err="1"/>
              <a:t>tē</a:t>
            </a:r>
            <a:r>
              <a:rPr lang="en-US" b="1" u="sng" dirty="0"/>
              <a:t>\</a:t>
            </a:r>
            <a:endParaRPr lang="en-US" dirty="0"/>
          </a:p>
          <a:p>
            <a:r>
              <a:rPr lang="en-US" b="1" dirty="0"/>
              <a:t>Definition - the state of being the person who caused something to happen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18B38D4-017B-41A3-807F-9E5422A87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177252" y="2796915"/>
            <a:ext cx="2433302" cy="28294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912DF92-E01E-460F-B97D-994295745988}"/>
              </a:ext>
            </a:extLst>
          </p:cNvPr>
          <p:cNvSpPr txBox="1"/>
          <p:nvPr/>
        </p:nvSpPr>
        <p:spPr>
          <a:xfrm>
            <a:off x="9177252" y="4546916"/>
            <a:ext cx="1505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4" tooltip="http://emslegacy.wikispaces.com/4McKenzie's+Blog+Page+is+LEGIT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5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474498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56705" y="365126"/>
            <a:ext cx="10697095" cy="1039726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>
                <a:latin typeface="Arial Black" panose="020B0A04020102020204" pitchFamily="34" charset="0"/>
              </a:rPr>
              <a:t>Character Development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EA43-6826-4312-B75B-7B19148EE6BE}" type="datetime1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a                 Written  by: Mack Moore                          Edited by:GAC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4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BA86D1-593D-4167-ABF6-300E908D0AED}"/>
              </a:ext>
            </a:extLst>
          </p:cNvPr>
          <p:cNvSpPr txBox="1"/>
          <p:nvPr/>
        </p:nvSpPr>
        <p:spPr>
          <a:xfrm>
            <a:off x="739834" y="1471353"/>
            <a:ext cx="8163097" cy="47979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fontAlgn="ctr">
              <a:lnSpc>
                <a:spcPct val="107000"/>
              </a:lnSpc>
            </a:pPr>
            <a:r>
              <a:rPr lang="en-US" sz="2800" b="1" kern="1800" spc="20" dirty="0">
                <a:solidFill>
                  <a:srgbClr val="3B3E41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Fairness</a:t>
            </a:r>
            <a:endParaRPr lang="en-US" sz="28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ctr">
              <a:lnSpc>
                <a:spcPts val="1440"/>
              </a:lnSpc>
            </a:pPr>
            <a:r>
              <a:rPr lang="en-US" sz="2400" b="1" u="sng" spc="6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adjective \ˈ</a:t>
            </a:r>
            <a:r>
              <a:rPr lang="en-US" sz="2400" b="1" u="sng" spc="60" dirty="0" err="1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</a:t>
            </a:r>
            <a:r>
              <a:rPr lang="en-US" sz="2400" b="1" u="sng" spc="6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\</a:t>
            </a:r>
            <a:r>
              <a:rPr lang="en-US" sz="2400" b="1" u="sng" spc="60" dirty="0" err="1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ess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spc="55" dirty="0">
                <a:solidFill>
                  <a:srgbClr val="375C71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Definition - </a:t>
            </a:r>
            <a:r>
              <a:rPr lang="en-US" sz="2400" b="1" spc="115" dirty="0">
                <a:solidFill>
                  <a:srgbClr val="3B3E41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agreeing with what is thought to be right or acceptable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ctr">
              <a:lnSpc>
                <a:spcPct val="107000"/>
              </a:lnSpc>
            </a:pPr>
            <a:r>
              <a:rPr lang="en-US" sz="2800" b="1" kern="1800" spc="20" dirty="0">
                <a:solidFill>
                  <a:srgbClr val="3B3E41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Caring</a:t>
            </a:r>
            <a:endParaRPr lang="en-US" sz="28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ctr">
              <a:lnSpc>
                <a:spcPts val="1440"/>
              </a:lnSpc>
            </a:pPr>
            <a:r>
              <a:rPr lang="en-US" sz="2400" b="1" u="sng" spc="105" dirty="0"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Intransitive</a:t>
            </a:r>
            <a:r>
              <a:rPr lang="en-US" sz="2400" b="1" u="sng" spc="105" dirty="0">
                <a:solidFill>
                  <a:srgbClr val="5690B1"/>
                </a:solidFill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u="sng" spc="6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verb \ˈ</a:t>
            </a:r>
            <a:r>
              <a:rPr lang="en-US" sz="2400" b="1" u="sng" spc="60" dirty="0" err="1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</a:t>
            </a:r>
            <a:r>
              <a:rPr lang="en-US" sz="2400" b="1" u="sng" spc="6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\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spc="55" dirty="0">
                <a:solidFill>
                  <a:srgbClr val="375C71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Definition - </a:t>
            </a:r>
            <a:r>
              <a:rPr lang="en-US" sz="2400" b="1" spc="115" dirty="0">
                <a:latin typeface="Open Sans" panose="020B0606030504020204" pitchFamily="34" charset="0"/>
                <a:ea typeface="Times New Roman" panose="02020603050405020304" pitchFamily="18" charset="0"/>
              </a:rPr>
              <a:t>to feel interest in something: to be interested in or concerned about something: to feel affection for someone</a:t>
            </a:r>
            <a:r>
              <a:rPr lang="en-US" sz="2400" b="1" spc="55" dirty="0">
                <a:solidFill>
                  <a:srgbClr val="375C71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ctr">
              <a:lnSpc>
                <a:spcPct val="107000"/>
              </a:lnSpc>
            </a:pPr>
            <a:r>
              <a:rPr lang="en-US" sz="2800" kern="1800" spc="20" dirty="0">
                <a:solidFill>
                  <a:srgbClr val="3B3E41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Citizenship</a:t>
            </a:r>
            <a:endParaRPr lang="en-US" sz="28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560"/>
              </a:lnSpc>
            </a:pPr>
            <a:r>
              <a:rPr lang="en-US" sz="2400" b="1" u="sng" spc="60" dirty="0"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noun  </a:t>
            </a:r>
            <a:r>
              <a:rPr lang="en-US" sz="2400" b="1" u="sng" spc="60" dirty="0" err="1"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cit·i·zen·ship</a:t>
            </a:r>
            <a:r>
              <a:rPr lang="en-US" sz="2400" b="1" u="sng" spc="60" dirty="0"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\</a:t>
            </a:r>
            <a:r>
              <a:rPr lang="en-US" sz="2400" b="1" u="sng" spc="6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ˈ</a:t>
            </a:r>
            <a:r>
              <a:rPr lang="en-US" sz="2400" b="1" u="sng" spc="60" dirty="0" err="1"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si-t</a:t>
            </a:r>
            <a:r>
              <a:rPr lang="en-US" sz="2400" b="1" u="sng" spc="6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en-US" sz="2400" b="1" u="sng" spc="60" dirty="0" err="1"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-z</a:t>
            </a:r>
            <a:r>
              <a:rPr lang="en-US" sz="2400" b="1" u="sng" spc="6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en-US" sz="2400" b="1" u="sng" spc="60" dirty="0" err="1"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u="sng" spc="60" dirty="0"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="1" u="sng" spc="6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ˌ</a:t>
            </a:r>
            <a:r>
              <a:rPr lang="en-US" sz="2400" b="1" u="sng" spc="60" dirty="0"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ship\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spc="55" dirty="0">
                <a:solidFill>
                  <a:srgbClr val="375C71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Definition - </a:t>
            </a:r>
            <a:r>
              <a:rPr lang="en-US" b="1" spc="50" dirty="0">
                <a:solidFill>
                  <a:srgbClr val="3B3E41"/>
                </a:solidFill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qualities that a person is expected to have as a responsible member of a community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12DF92-E01E-460F-B97D-994295745988}"/>
              </a:ext>
            </a:extLst>
          </p:cNvPr>
          <p:cNvSpPr txBox="1"/>
          <p:nvPr/>
        </p:nvSpPr>
        <p:spPr>
          <a:xfrm>
            <a:off x="9177252" y="4546916"/>
            <a:ext cx="1505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://emslegacy.wikispaces.com/4McKenzie's+Blog+Page+is+LEGIT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sa/3.0/"/>
              </a:rPr>
              <a:t>CC BY-SA</a:t>
            </a:r>
            <a:endParaRPr lang="en-US" sz="900"/>
          </a:p>
        </p:txBody>
      </p:sp>
      <p:pic>
        <p:nvPicPr>
          <p:cNvPr id="12" name="Picture 11" descr="A picture containing grass, outdoor, person, baseball&#10;&#10;Description generated with very high confidence">
            <a:extLst>
              <a:ext uri="{FF2B5EF4-FFF2-40B4-BE49-F238E27FC236}">
                <a16:creationId xmlns:a16="http://schemas.microsoft.com/office/drawing/2014/main" id="{FBF94666-2587-4F3A-B8C0-E93B4AFC2F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1542" y="3183774"/>
            <a:ext cx="2905287" cy="2179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598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4791" y="5531151"/>
            <a:ext cx="2845515" cy="825199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5473"/>
          </a:xfr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Character Development – Self Evaluation</a:t>
            </a:r>
            <a:endParaRPr lang="en-US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E82A9950-AE64-4A29-A5A5-E68C78338308}" type="datetime1">
              <a:rPr lang="en-US" smtClean="0">
                <a:solidFill>
                  <a:schemeClr val="bg1">
                    <a:alpha val="80000"/>
                  </a:schemeClr>
                </a:solidFill>
              </a:rPr>
              <a:t>11/19/2017</a:t>
            </a:fld>
            <a:endParaRPr lang="en-US">
              <a:solidFill>
                <a:schemeClr val="bg1">
                  <a:alpha val="8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6321" y="6356350"/>
            <a:ext cx="4114800" cy="365125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l">
              <a:spcAft>
                <a:spcPts val="600"/>
              </a:spcAft>
            </a:pPr>
            <a:r>
              <a:rPr lang="en-US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t>Version :   a                 Written  by: Mack Moore                          Edited by:GAC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A80E329-FEFF-4496-80C8-928B0907011E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9F33CC-CB50-4CD0-A3C0-019BD528F45C}"/>
              </a:ext>
            </a:extLst>
          </p:cNvPr>
          <p:cNvSpPr txBox="1"/>
          <p:nvPr/>
        </p:nvSpPr>
        <p:spPr>
          <a:xfrm>
            <a:off x="249383" y="2012864"/>
            <a:ext cx="5345084" cy="4164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200" b="1" dirty="0">
                <a:solidFill>
                  <a:schemeClr val="bg1"/>
                </a:solidFill>
              </a:rPr>
              <a:t>What Does Success Mean to You?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b="1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b="1" dirty="0">
                <a:solidFill>
                  <a:schemeClr val="bg1"/>
                </a:solidFill>
              </a:rPr>
              <a:t>Teaching Method: Small group discussion, role play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 sz="2200" b="1" dirty="0">
              <a:solidFill>
                <a:schemeClr val="bg1"/>
              </a:solidFill>
            </a:endParaRP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n-US" sz="2200" b="1" dirty="0">
                <a:solidFill>
                  <a:schemeClr val="bg1"/>
                </a:solidFill>
              </a:rPr>
              <a:t>Discussion Objectives: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Understand that character determines who you are and how you are viewed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How you are viewed determines whether you are happy and successful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Doing the right thing consistently has benefits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CB0E0C1-10BC-4B5A-88AE-2D4ACA822F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694" y="1690688"/>
            <a:ext cx="6735028" cy="4665662"/>
          </a:xfrm>
          <a:prstGeom prst="rect">
            <a:avLst/>
          </a:prstGeom>
        </p:spPr>
      </p:pic>
      <p:pic>
        <p:nvPicPr>
          <p:cNvPr id="13" name="Picture 12" descr="A green sign with white text&#10;&#10;Description generated with high confidence">
            <a:extLst>
              <a:ext uri="{FF2B5EF4-FFF2-40B4-BE49-F238E27FC236}">
                <a16:creationId xmlns:a16="http://schemas.microsoft.com/office/drawing/2014/main" id="{C69F81A1-F0DF-4316-B63B-C463B9D766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870738" y="1259986"/>
            <a:ext cx="4906741" cy="368005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258702E-4F60-41C8-97A6-44DA0A22C236}"/>
              </a:ext>
            </a:extLst>
          </p:cNvPr>
          <p:cNvSpPr txBox="1"/>
          <p:nvPr/>
        </p:nvSpPr>
        <p:spPr>
          <a:xfrm>
            <a:off x="6870738" y="5066229"/>
            <a:ext cx="49067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5" tooltip="http://www.slideshare.net/pcuadra/trustworthiness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6" tooltip="https://creativecommons.org/licenses/by-nc-nd/2.5/"/>
              </a:rPr>
              <a:t>CC BY-NC-ND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531911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7388" y="4816256"/>
            <a:ext cx="2845515" cy="825199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5473"/>
          </a:xfr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Character Development – Self Evaluation</a:t>
            </a:r>
            <a:endParaRPr lang="en-US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E82A9950-AE64-4A29-A5A5-E68C78338308}" type="datetime1">
              <a:rPr lang="en-US" smtClean="0">
                <a:solidFill>
                  <a:schemeClr val="bg1">
                    <a:alpha val="80000"/>
                  </a:schemeClr>
                </a:solidFill>
              </a:rPr>
              <a:t>11/19/2017</a:t>
            </a:fld>
            <a:endParaRPr lang="en-US">
              <a:solidFill>
                <a:schemeClr val="bg1">
                  <a:alpha val="8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6321" y="6356350"/>
            <a:ext cx="4114800" cy="365125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l">
              <a:spcAft>
                <a:spcPts val="600"/>
              </a:spcAft>
            </a:pPr>
            <a:r>
              <a:rPr lang="en-US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t>Version :   a                 Written  by: Mack Moore                          Edited by:GAC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A80E329-FEFF-4496-80C8-928B0907011E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9F33CC-CB50-4CD0-A3C0-019BD528F45C}"/>
              </a:ext>
            </a:extLst>
          </p:cNvPr>
          <p:cNvSpPr txBox="1"/>
          <p:nvPr/>
        </p:nvSpPr>
        <p:spPr>
          <a:xfrm>
            <a:off x="249383" y="2012864"/>
            <a:ext cx="5345084" cy="4164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200" b="1" dirty="0">
                <a:solidFill>
                  <a:schemeClr val="bg1"/>
                </a:solidFill>
              </a:rPr>
              <a:t>What Does Success Mean to You?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b="1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b="1" dirty="0">
                <a:solidFill>
                  <a:schemeClr val="bg1"/>
                </a:solidFill>
              </a:rPr>
              <a:t>Teaching Method: Small group discussion, role play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 sz="2200" b="1" dirty="0">
              <a:solidFill>
                <a:schemeClr val="bg1"/>
              </a:solidFill>
            </a:endParaRP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n-US" sz="2200" b="1" dirty="0">
                <a:solidFill>
                  <a:schemeClr val="bg1"/>
                </a:solidFill>
              </a:rPr>
              <a:t>Discussion Objectives: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Understand that character determines who you are and how you are viewed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How you are viewed determines whether you are happy and successful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Doing the right thing consistently has benefits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D603827-6C95-47A0-91D3-2A3DD871F6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316" y="1244416"/>
            <a:ext cx="6285605" cy="5181322"/>
          </a:xfrm>
          <a:prstGeom prst="rect">
            <a:avLst/>
          </a:prstGeom>
        </p:spPr>
      </p:pic>
      <p:pic>
        <p:nvPicPr>
          <p:cNvPr id="12" name="Picture 11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F776D45B-6021-41A8-930D-19247BF769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906621" y="1905797"/>
            <a:ext cx="3429000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625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7651" y="253837"/>
            <a:ext cx="2890873" cy="838353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14400" y="476413"/>
            <a:ext cx="11277600" cy="615777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b="1" dirty="0">
                <a:latin typeface="Arial Black" panose="020B0A04020102020204" pitchFamily="34" charset="0"/>
              </a:rPr>
              <a:t>Character Development</a:t>
            </a:r>
            <a:endParaRPr lang="en-US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E82A9950-AE64-4A29-A5A5-E68C78338308}" type="datetime1">
              <a:rPr lang="en-US" smtClean="0">
                <a:solidFill>
                  <a:schemeClr val="bg1">
                    <a:alpha val="80000"/>
                  </a:schemeClr>
                </a:solidFill>
              </a:rPr>
              <a:t>11/19/2017</a:t>
            </a:fld>
            <a:endParaRPr lang="en-US">
              <a:solidFill>
                <a:schemeClr val="bg1">
                  <a:alpha val="8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6321" y="6356350"/>
            <a:ext cx="4114800" cy="365125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l">
              <a:spcAft>
                <a:spcPts val="600"/>
              </a:spcAft>
            </a:pPr>
            <a:r>
              <a:rPr lang="en-US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t>Version :   a                 Written  by: Mack Moore                          Edited by:GAC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A80E329-FEFF-4496-80C8-928B0907011E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9F33CC-CB50-4CD0-A3C0-019BD528F45C}"/>
              </a:ext>
            </a:extLst>
          </p:cNvPr>
          <p:cNvSpPr txBox="1"/>
          <p:nvPr/>
        </p:nvSpPr>
        <p:spPr>
          <a:xfrm>
            <a:off x="1" y="2055727"/>
            <a:ext cx="5345084" cy="4164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200" b="1" dirty="0">
                <a:solidFill>
                  <a:schemeClr val="bg1"/>
                </a:solidFill>
              </a:rPr>
              <a:t>What Does Success Mean to You?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b="1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b="1" dirty="0">
                <a:solidFill>
                  <a:schemeClr val="bg1"/>
                </a:solidFill>
              </a:rPr>
              <a:t>Teaching Method: Small group discussion, role play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 sz="2200" b="1" dirty="0">
              <a:solidFill>
                <a:schemeClr val="bg1"/>
              </a:solidFill>
            </a:endParaRP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n-US" sz="2200" b="1" dirty="0">
                <a:solidFill>
                  <a:schemeClr val="bg1"/>
                </a:solidFill>
              </a:rPr>
              <a:t>Discussion Objectives: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Understand that character determines who you are and how you are viewed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How you are viewed determines whether you are happy and successful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Doing the right thing consistently has benefits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7C96D0-83FA-4460-AE80-47E96C936BAE}"/>
              </a:ext>
            </a:extLst>
          </p:cNvPr>
          <p:cNvSpPr txBox="1"/>
          <p:nvPr/>
        </p:nvSpPr>
        <p:spPr>
          <a:xfrm>
            <a:off x="615142" y="1213658"/>
            <a:ext cx="11380123" cy="50061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9FC1C1E-D6F7-4191-BC37-D0F12D797A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142" y="1213658"/>
            <a:ext cx="11053397" cy="5644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98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7651" y="253837"/>
            <a:ext cx="2890873" cy="838353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676400" y="476413"/>
            <a:ext cx="10515600" cy="615777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b="1" dirty="0">
                <a:latin typeface="Arial Black" panose="020B0A04020102020204" pitchFamily="34" charset="0"/>
              </a:rPr>
              <a:t>Character Development</a:t>
            </a:r>
            <a:endParaRPr lang="en-US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E82A9950-AE64-4A29-A5A5-E68C78338308}" type="datetime1">
              <a:rPr lang="en-US" smtClean="0">
                <a:solidFill>
                  <a:schemeClr val="bg1">
                    <a:alpha val="80000"/>
                  </a:schemeClr>
                </a:solidFill>
              </a:rPr>
              <a:t>11/19/2017</a:t>
            </a:fld>
            <a:endParaRPr lang="en-US">
              <a:solidFill>
                <a:schemeClr val="bg1">
                  <a:alpha val="8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6321" y="6356350"/>
            <a:ext cx="4114800" cy="365125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l">
              <a:spcAft>
                <a:spcPts val="600"/>
              </a:spcAft>
            </a:pPr>
            <a:r>
              <a:rPr lang="en-US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t>Version :   a                 Written  by: Mack Moore                          Edited by:GAC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A80E329-FEFF-4496-80C8-928B0907011E}" type="slidenum">
              <a:rPr lang="en-US" smtClean="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9F33CC-CB50-4CD0-A3C0-019BD528F45C}"/>
              </a:ext>
            </a:extLst>
          </p:cNvPr>
          <p:cNvSpPr txBox="1"/>
          <p:nvPr/>
        </p:nvSpPr>
        <p:spPr>
          <a:xfrm>
            <a:off x="1" y="2055727"/>
            <a:ext cx="5345084" cy="4164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200" b="1">
                <a:solidFill>
                  <a:schemeClr val="bg1"/>
                </a:solidFill>
              </a:rPr>
              <a:t>What Does Success Mean to You?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b="1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b="1">
                <a:solidFill>
                  <a:schemeClr val="bg1"/>
                </a:solidFill>
              </a:rPr>
              <a:t>Teaching Method: Small group discussion, role play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 sz="2200" b="1">
              <a:solidFill>
                <a:schemeClr val="bg1"/>
              </a:solidFill>
            </a:endParaRP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n-US" sz="2200" b="1">
                <a:solidFill>
                  <a:schemeClr val="bg1"/>
                </a:solidFill>
              </a:rPr>
              <a:t>Discussion Objectives: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>
                <a:solidFill>
                  <a:schemeClr val="bg1"/>
                </a:solidFill>
              </a:rPr>
              <a:t>Understand that character determines who you are and how you are viewed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>
                <a:solidFill>
                  <a:schemeClr val="bg1"/>
                </a:solidFill>
              </a:rPr>
              <a:t>How you are viewed determines whether you are happy and successful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>
                <a:solidFill>
                  <a:schemeClr val="bg1"/>
                </a:solidFill>
              </a:rPr>
              <a:t>Doing the right thing consistently has benefits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7C96D0-83FA-4460-AE80-47E96C936BAE}"/>
              </a:ext>
            </a:extLst>
          </p:cNvPr>
          <p:cNvSpPr txBox="1"/>
          <p:nvPr/>
        </p:nvSpPr>
        <p:spPr>
          <a:xfrm>
            <a:off x="615142" y="1213658"/>
            <a:ext cx="11380123" cy="50061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D08C96-D899-4B51-A7BB-E2B23332D807}"/>
              </a:ext>
            </a:extLst>
          </p:cNvPr>
          <p:cNvSpPr txBox="1"/>
          <p:nvPr/>
        </p:nvSpPr>
        <p:spPr>
          <a:xfrm>
            <a:off x="216131" y="1092190"/>
            <a:ext cx="11870574" cy="5264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377AACA-BF25-43AF-B477-69BC53E96D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375" y="1254923"/>
            <a:ext cx="8313084" cy="5439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94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7651" y="253837"/>
            <a:ext cx="2890873" cy="838353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609899" y="221730"/>
            <a:ext cx="10515600" cy="615777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b="1" dirty="0">
                <a:latin typeface="Arial Black" panose="020B0A04020102020204" pitchFamily="34" charset="0"/>
              </a:rPr>
              <a:t>Character Development</a:t>
            </a:r>
            <a:endParaRPr lang="en-US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E82A9950-AE64-4A29-A5A5-E68C78338308}" type="datetime1">
              <a:rPr lang="en-US" smtClean="0">
                <a:solidFill>
                  <a:schemeClr val="bg1">
                    <a:alpha val="80000"/>
                  </a:schemeClr>
                </a:solidFill>
              </a:rPr>
              <a:t>11/19/2017</a:t>
            </a:fld>
            <a:endParaRPr lang="en-US">
              <a:solidFill>
                <a:schemeClr val="bg1">
                  <a:alpha val="8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6321" y="6356350"/>
            <a:ext cx="4114800" cy="365125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l">
              <a:spcAft>
                <a:spcPts val="600"/>
              </a:spcAft>
            </a:pPr>
            <a:r>
              <a:rPr lang="en-US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t>Version :   a                 Written  by: Mack Moore                          Edited by:GAC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A80E329-FEFF-4496-80C8-928B0907011E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9F33CC-CB50-4CD0-A3C0-019BD528F45C}"/>
              </a:ext>
            </a:extLst>
          </p:cNvPr>
          <p:cNvSpPr txBox="1"/>
          <p:nvPr/>
        </p:nvSpPr>
        <p:spPr>
          <a:xfrm>
            <a:off x="1" y="2055727"/>
            <a:ext cx="5345084" cy="4164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200" b="1" dirty="0">
                <a:solidFill>
                  <a:schemeClr val="bg1"/>
                </a:solidFill>
              </a:rPr>
              <a:t>What Does Success Mean to You?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b="1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b="1" dirty="0">
                <a:solidFill>
                  <a:schemeClr val="bg1"/>
                </a:solidFill>
              </a:rPr>
              <a:t>Teaching Method: Small group discussion, role play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 sz="2200" b="1" dirty="0">
              <a:solidFill>
                <a:schemeClr val="bg1"/>
              </a:solidFill>
            </a:endParaRP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n-US" sz="2200" b="1" dirty="0">
                <a:solidFill>
                  <a:schemeClr val="bg1"/>
                </a:solidFill>
              </a:rPr>
              <a:t>Discussion Objectives: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Understand that character determines who you are and how you are viewed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How you are viewed determines whether you are happy and successful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Doing the right thing consistently has benefits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7C96D0-83FA-4460-AE80-47E96C936BAE}"/>
              </a:ext>
            </a:extLst>
          </p:cNvPr>
          <p:cNvSpPr txBox="1"/>
          <p:nvPr/>
        </p:nvSpPr>
        <p:spPr>
          <a:xfrm>
            <a:off x="615142" y="1213658"/>
            <a:ext cx="11380123" cy="50061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66249E-9832-4D61-A5C9-EFE87FBF83C5}"/>
              </a:ext>
            </a:extLst>
          </p:cNvPr>
          <p:cNvSpPr txBox="1"/>
          <p:nvPr/>
        </p:nvSpPr>
        <p:spPr>
          <a:xfrm>
            <a:off x="382385" y="889462"/>
            <a:ext cx="116128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/>
              <a:t>DISCUSSION QUESTIONS</a:t>
            </a:r>
            <a:endParaRPr lang="en-US"/>
          </a:p>
          <a:p>
            <a:r>
              <a:rPr lang="en-US" b="1"/>
              <a:t>Responsibility</a:t>
            </a:r>
            <a:endParaRPr lang="en-US"/>
          </a:p>
          <a:p>
            <a:pPr lvl="0"/>
            <a:r>
              <a:rPr lang="en-US"/>
              <a:t>What do parents mean when they say you should "take responsibility?"</a:t>
            </a:r>
          </a:p>
          <a:p>
            <a:pPr lvl="0"/>
            <a:r>
              <a:rPr lang="en-US"/>
              <a:t>Do you consider yourself to be a responsible person? In what ways?</a:t>
            </a:r>
          </a:p>
          <a:p>
            <a:pPr lvl="0"/>
            <a:r>
              <a:rPr lang="en-US"/>
              <a:t>What does "taking responsibility" mean?</a:t>
            </a:r>
          </a:p>
          <a:p>
            <a:pPr lvl="0"/>
            <a:r>
              <a:rPr lang="en-US"/>
              <a:t>How does behaving responsibly affect our relationships with our friends? How important is that?</a:t>
            </a:r>
          </a:p>
          <a:p>
            <a:pPr lvl="0"/>
            <a:r>
              <a:rPr lang="en-US"/>
              <a:t>How does behaving responsibly affect your relationship with your parents? How important is that?</a:t>
            </a:r>
          </a:p>
          <a:p>
            <a:pPr lvl="0"/>
            <a:r>
              <a:rPr lang="en-US"/>
              <a:t>Have you ever caused problems for somebody else by being irresponsible? What happened? Would you do things differently if you had another chance?</a:t>
            </a:r>
          </a:p>
          <a:p>
            <a:pPr lvl="0"/>
            <a:r>
              <a:rPr lang="en-US"/>
              <a:t>Has anybody ever caused problems for you by being irresponsible? What happened? What do you wish that person understood about what happened?</a:t>
            </a:r>
          </a:p>
          <a:p>
            <a:pPr lvl="0"/>
            <a:r>
              <a:rPr lang="en-US"/>
              <a:t>How does it make you feel when somebody lets you down?</a:t>
            </a:r>
          </a:p>
          <a:p>
            <a:pPr lvl="0"/>
            <a:r>
              <a:rPr lang="en-US"/>
              <a:t>How does it make you feel when you have let somebody else down?</a:t>
            </a:r>
          </a:p>
          <a:p>
            <a:pPr lvl="0"/>
            <a:r>
              <a:rPr lang="en-US"/>
              <a:t>Do you think there is any connection between being responsible and being trusted? Between being responsible and being respected?</a:t>
            </a:r>
          </a:p>
          <a:p>
            <a:pPr lvl="0"/>
            <a:r>
              <a:rPr lang="en-US"/>
              <a:t>Are you responsible? In what ways are you, and in what ways are you not?</a:t>
            </a:r>
          </a:p>
          <a:p>
            <a:pPr lvl="0"/>
            <a:r>
              <a:rPr lang="en-US"/>
              <a:t>Successful people get that way by being lucky. Agree, or disagree? Explain.</a:t>
            </a:r>
          </a:p>
          <a:p>
            <a:pPr lvl="0"/>
            <a:r>
              <a:rPr lang="en-US"/>
              <a:t>If I try hard and don't succeed it's not my fault. Agree, or disagree? Explain.</a:t>
            </a:r>
          </a:p>
          <a:p>
            <a:pPr lvl="0"/>
            <a:r>
              <a:rPr lang="en-US"/>
              <a:t>How might taking responsibility give you power over your life?</a:t>
            </a:r>
          </a:p>
          <a:p>
            <a:pPr lvl="0"/>
            <a:r>
              <a:rPr lang="en-US"/>
              <a:t>What responsibilities do you feel you personally have for: 1) yourself, 2) your family, 3) your community?</a:t>
            </a:r>
          </a:p>
        </p:txBody>
      </p:sp>
    </p:spTree>
    <p:extLst>
      <p:ext uri="{BB962C8B-B14F-4D97-AF65-F5344CB8AC3E}">
        <p14:creationId xmlns:p14="http://schemas.microsoft.com/office/powerpoint/2010/main" val="4117949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1305</Words>
  <Application>Microsoft Office PowerPoint</Application>
  <PresentationFormat>Widescreen</PresentationFormat>
  <Paragraphs>198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Helvetica</vt:lpstr>
      <vt:lpstr>Open Sans</vt:lpstr>
      <vt:lpstr>Tahoma</vt:lpstr>
      <vt:lpstr>Times New Roman</vt:lpstr>
      <vt:lpstr>Office Theme</vt:lpstr>
      <vt:lpstr>Character Development</vt:lpstr>
      <vt:lpstr>Discussion Outline/Syllabus</vt:lpstr>
      <vt:lpstr>Character Development</vt:lpstr>
      <vt:lpstr>Character Development</vt:lpstr>
      <vt:lpstr>Character Development – Self Evaluation</vt:lpstr>
      <vt:lpstr>Character Development – Self Evaluation</vt:lpstr>
      <vt:lpstr>Character Development</vt:lpstr>
      <vt:lpstr>Character Development</vt:lpstr>
      <vt:lpstr>Character Development</vt:lpstr>
      <vt:lpstr>Character Development</vt:lpstr>
      <vt:lpstr>Character Development</vt:lpstr>
      <vt:lpstr>Character Development</vt:lpstr>
      <vt:lpstr>Character Development</vt:lpstr>
      <vt:lpstr>References and Contributors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Cummings</dc:creator>
  <cp:lastModifiedBy>Greg Cummings</cp:lastModifiedBy>
  <cp:revision>14</cp:revision>
  <dcterms:created xsi:type="dcterms:W3CDTF">2017-05-25T12:47:13Z</dcterms:created>
  <dcterms:modified xsi:type="dcterms:W3CDTF">2017-11-19T21:17:17Z</dcterms:modified>
</cp:coreProperties>
</file>