
<file path=[Content_Types].xml><?xml version="1.0" encoding="utf-8"?>
<Types xmlns="http://schemas.openxmlformats.org/package/2006/content-types">
  <Default Extension="1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sldIdLst>
    <p:sldId id="256" r:id="rId3"/>
    <p:sldId id="265" r:id="rId4"/>
    <p:sldId id="257" r:id="rId5"/>
    <p:sldId id="315" r:id="rId6"/>
    <p:sldId id="262" r:id="rId7"/>
    <p:sldId id="272" r:id="rId8"/>
    <p:sldId id="271" r:id="rId9"/>
    <p:sldId id="273" r:id="rId10"/>
    <p:sldId id="274" r:id="rId11"/>
    <p:sldId id="267" r:id="rId12"/>
    <p:sldId id="310" r:id="rId13"/>
    <p:sldId id="275" r:id="rId14"/>
    <p:sldId id="280" r:id="rId15"/>
    <p:sldId id="285" r:id="rId16"/>
    <p:sldId id="290" r:id="rId17"/>
    <p:sldId id="295" r:id="rId18"/>
    <p:sldId id="306" r:id="rId19"/>
    <p:sldId id="300" r:id="rId20"/>
    <p:sldId id="318" r:id="rId21"/>
    <p:sldId id="276" r:id="rId22"/>
    <p:sldId id="281" r:id="rId23"/>
    <p:sldId id="286" r:id="rId24"/>
    <p:sldId id="291" r:id="rId25"/>
    <p:sldId id="296" r:id="rId26"/>
    <p:sldId id="307" r:id="rId27"/>
    <p:sldId id="308" r:id="rId28"/>
    <p:sldId id="301" r:id="rId29"/>
    <p:sldId id="319" r:id="rId30"/>
    <p:sldId id="277" r:id="rId31"/>
    <p:sldId id="282" r:id="rId32"/>
    <p:sldId id="287" r:id="rId33"/>
    <p:sldId id="292" r:id="rId34"/>
    <p:sldId id="309" r:id="rId35"/>
    <p:sldId id="316" r:id="rId36"/>
    <p:sldId id="302" r:id="rId37"/>
    <p:sldId id="320" r:id="rId38"/>
    <p:sldId id="278" r:id="rId39"/>
    <p:sldId id="283" r:id="rId40"/>
    <p:sldId id="317" r:id="rId41"/>
    <p:sldId id="293" r:id="rId42"/>
    <p:sldId id="303" r:id="rId43"/>
    <p:sldId id="321" r:id="rId44"/>
    <p:sldId id="279" r:id="rId45"/>
    <p:sldId id="284" r:id="rId46"/>
    <p:sldId id="289" r:id="rId47"/>
    <p:sldId id="294" r:id="rId48"/>
    <p:sldId id="304" r:id="rId49"/>
    <p:sldId id="25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6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B2D7B-8DEF-4B5B-BAAD-09BF22B149BB}" type="datetimeFigureOut">
              <a:rPr lang="en-US" smtClean="0"/>
              <a:t>6/3/21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8016-8411-4E59-ABE2-D0306890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F77B-A8DF-40AC-827B-B440587BEE83}" type="datetime1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5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F46B-F6CE-4FAA-B9B1-35CF85584439}" type="datetime1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2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CC7B-6917-4167-966C-904C0B42769E}" type="datetime1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0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F77B-A8DF-40AC-827B-B440587BEE83}" type="datetime1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4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7F7C-BD4D-4E6B-A469-2471313395EA}" type="datetime1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20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60CC-A976-4B17-A6D8-4E78D3532A26}" type="datetime1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07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A48-1BD9-4C0C-829B-B340034CB96F}" type="datetime1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6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D5DF-5E24-492B-98FB-DF28F335E790}" type="datetime1">
              <a:rPr lang="en-US" smtClean="0"/>
              <a:t>6/3/21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9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8761-D0CE-4A85-BD26-C33DD429C462}" type="datetime1">
              <a:rPr lang="en-US" smtClean="0"/>
              <a:t>6/3/21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69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3E2F-6930-44D2-94AB-926F459E8AA8}" type="datetime1">
              <a:rPr lang="en-US" smtClean="0"/>
              <a:t>6/3/21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56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8B29-6391-4D3A-A960-1B7AA5810B8E}" type="datetime1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8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7F7C-BD4D-4E6B-A469-2471313395EA}" type="datetime1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48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EC4C-1907-4447-8E28-02D9EDC047FA}" type="datetime1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2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55A-F439-45DA-972F-96EAF3274CEA}" type="datetime1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19049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55A-F439-45DA-972F-96EAF3274CEA}" type="datetime1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7550988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55A-F439-45DA-972F-96EAF3274CEA}" type="datetime1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90831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55A-F439-45DA-972F-96EAF3274CEA}" type="datetime1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9135663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55A-F439-45DA-972F-96EAF3274CEA}" type="datetime1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34131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F46B-F6CE-4FAA-B9B1-35CF85584439}" type="datetime1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64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CC7B-6917-4167-966C-904C0B42769E}" type="datetime1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2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60CC-A976-4B17-A6D8-4E78D3532A26}" type="datetime1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9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A48-1BD9-4C0C-829B-B340034CB96F}" type="datetime1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4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D5DF-5E24-492B-98FB-DF28F335E790}" type="datetime1">
              <a:rPr lang="en-US" smtClean="0"/>
              <a:t>6/3/21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3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8761-D0CE-4A85-BD26-C33DD429C462}" type="datetime1">
              <a:rPr lang="en-US" smtClean="0"/>
              <a:t>6/3/21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2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3E2F-6930-44D2-94AB-926F459E8AA8}" type="datetime1">
              <a:rPr lang="en-US" smtClean="0"/>
              <a:t>6/3/21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1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8B29-6391-4D3A-A960-1B7AA5810B8E}" type="datetime1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4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EC4C-1907-4447-8E28-02D9EDC047FA}" type="datetime1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4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955A-F439-45DA-972F-96EAF3274CEA}" type="datetime1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6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955A-F439-45DA-972F-96EAF3274CEA}" type="datetime1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Version :                    Written  by:                           Edited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A80E329-FEFF-4496-80C8-928B0907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2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85354-text-question-blog-questions-logo-an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commonsense.org/education/videos/teen-voices-friendships-and-social-media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tiff"/><Relationship Id="rId4" Type="http://schemas.openxmlformats.org/officeDocument/2006/relationships/hyperlink" Target="http://justbeingme1.blogspot.com/2015/07/decision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6OAqNtueu0U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tiff"/><Relationship Id="rId4" Type="http://schemas.openxmlformats.org/officeDocument/2006/relationships/hyperlink" Target="https://yvonnechase.com/want-vs-need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85354-text-question-blog-questions-logo-an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kidshealth.org/en/teens/cyberbullying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tiff"/><Relationship Id="rId4" Type="http://schemas.openxmlformats.org/officeDocument/2006/relationships/hyperlink" Target="https://pixabay.com/illustrations/cyber-bullying-bully-rumor-teasing-122156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beAvFHP4wDI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tiff"/><Relationship Id="rId4" Type="http://schemas.openxmlformats.org/officeDocument/2006/relationships/hyperlink" Target="https://chrispacia.wordpress.com/2020/01/21/no-wages-have-not-been-stagnant-since-the-sixtie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tutorials.info/2017/05/inflation-consumer-price-index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85354-text-question-blog-questions-logo-an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tif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isslwholebrainteaching.blogspot.com/2012/03/whats-in-nam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tiff"/><Relationship Id="rId5" Type="http://schemas.openxmlformats.org/officeDocument/2006/relationships/hyperlink" Target="http://www.pngall.com/like-png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c/conflict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nytimes.com/2021/01/30/business/gamestop-stock-profit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youtu.be/bJg-rF3bLH0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tiff"/><Relationship Id="rId4" Type="http://schemas.openxmlformats.org/officeDocument/2006/relationships/hyperlink" Target="http://www.creative-commons-images.com/clipboard/stocks-and-shares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85354-text-question-blog-questions-logo-an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tif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bpTohPUhMw" TargetMode="External"/><Relationship Id="rId2" Type="http://schemas.openxmlformats.org/officeDocument/2006/relationships/hyperlink" Target="https://docs.google.com/presentation/d/1hDuoEOn0XgoxFmce68WEdHcYv7C1fjOQYx1FNciG6q4/edit#slide=id.p17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chicago.suntimes.com/2021/4/29/22410779/millennial-millionaire-seeks-to-teach-inner-city-youth-financial-literacy-he-calls-the-secret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nexon.com/pages/my-applis-meal/applis-3emes/introduce-yourself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tiff"/><Relationship Id="rId5" Type="http://schemas.openxmlformats.org/officeDocument/2006/relationships/hyperlink" Target="https://pixabay.com/en/rule-pressure-stamp-wont-come-here-1752630/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hyperlink" Target="https://www.sooverthis.com/what-does-the-ideal-investment-portfolio-look-like/" TargetMode="External"/><Relationship Id="rId7" Type="http://schemas.openxmlformats.org/officeDocument/2006/relationships/hyperlink" Target="https://www.quoteinspector.com/images/credit/credit-score-720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g"/><Relationship Id="rId5" Type="http://schemas.openxmlformats.org/officeDocument/2006/relationships/hyperlink" Target="https://www.flickr.com/photos/68751915@N05/6870875029/" TargetMode="External"/><Relationship Id="rId4" Type="http://schemas.openxmlformats.org/officeDocument/2006/relationships/image" Target="../media/image2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85354-text-question-blog-questions-logo-an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tif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85354-text-question-blog-questions-logo-an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survey" TargetMode="External"/><Relationship Id="rId2" Type="http://schemas.openxmlformats.org/officeDocument/2006/relationships/image" Target="../media/image29.1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hank-you-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bcsports.com/northwest/seahawks/russell-wilson-ciara-surprise-seattle-area-students-savings-account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976" y="159771"/>
            <a:ext cx="6178805" cy="114617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Making Money Work For You and Life Skills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1</a:t>
            </a:fld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idx="1"/>
          </p:nvPr>
        </p:nvSpPr>
        <p:spPr>
          <a:xfrm>
            <a:off x="570908" y="2173288"/>
            <a:ext cx="3603171" cy="258159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This MEGA financial literacy summer program is for middle school students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BC5064-CA34-8D42-AF81-49A0F15060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5999" y="2762408"/>
            <a:ext cx="5767137" cy="215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0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 Mentors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471" y="2516966"/>
            <a:ext cx="6651934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budget?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two ways that you can earn income?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three different timelines for your goals?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674" y="1677176"/>
            <a:ext cx="8009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and Questions: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9A8DA1B-8907-40D4-AB3E-E96D85143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3317" y="2430293"/>
            <a:ext cx="5094225" cy="3668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CDD78A-B8A8-934F-834B-E87186B8019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4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9808" y="397256"/>
            <a:ext cx="6178805" cy="114617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Making Money Work For You and Life Skills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E8B-6D00-4F5B-B85B-531F45CBB2D5}" type="datetime1">
              <a:rPr lang="en-US" smtClean="0"/>
              <a:t>6/3/21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984F2-B17C-4B46-B3C8-D03443DE77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82487" y="2141621"/>
            <a:ext cx="6906126" cy="22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1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12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723829" y="425895"/>
            <a:ext cx="8596668" cy="115062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 Mentors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51560" y="1371600"/>
            <a:ext cx="10302240" cy="12115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Weekly Agenda – Week 2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51560" y="2811782"/>
            <a:ext cx="10302240" cy="3318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Icebreaker: Social Skills (10 minutes)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Lesson Overview &amp; Discussion: (20 minutes)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Lesson Activities: (25 minutes)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Discussion/Wrap Up/Next Week’s (5 minutes)</a:t>
            </a:r>
            <a:endParaRPr lang="en-US" i="1" dirty="0"/>
          </a:p>
          <a:p>
            <a:pPr algn="ctr"/>
            <a:endParaRPr lang="en-US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1CB297-0A20-6E40-BFC4-7B9636B61B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4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13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8427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2 –</a:t>
            </a:r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Making</a:t>
            </a:r>
          </a:p>
        </p:txBody>
      </p:sp>
      <p:pic>
        <p:nvPicPr>
          <p:cNvPr id="7" name="Picture 6" descr="A picture containing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59D4FB3-723D-45D0-946A-B45D8C38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3299" y="2591027"/>
            <a:ext cx="5426262" cy="34791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3710D4-688C-4454-BF6E-946D3AE35025}"/>
              </a:ext>
            </a:extLst>
          </p:cNvPr>
          <p:cNvSpPr txBox="1"/>
          <p:nvPr/>
        </p:nvSpPr>
        <p:spPr>
          <a:xfrm>
            <a:off x="6766560" y="2235883"/>
            <a:ext cx="502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Questions to ask: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Name one positive thing about social media that students mentioned in the video.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2.Name one negative thing about social media that was mentioned by students in the video.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E3640E-64D1-4965-ADA0-7D2FF6DDFAD4}"/>
              </a:ext>
            </a:extLst>
          </p:cNvPr>
          <p:cNvSpPr txBox="1"/>
          <p:nvPr/>
        </p:nvSpPr>
        <p:spPr>
          <a:xfrm>
            <a:off x="1716340" y="6280484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***Click the photo to read the article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D58669-EE2D-BC47-9FF3-24782A7B034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2: Article</a:t>
            </a:r>
          </a:p>
        </p:txBody>
      </p:sp>
      <p:pic>
        <p:nvPicPr>
          <p:cNvPr id="3" name="Picture 2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2E7AC972-DF2A-4660-A85D-3B3D407D0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52983" y="1770634"/>
            <a:ext cx="6521019" cy="44777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E3E903-4C93-4B3E-B965-44B0D3694B0A}"/>
              </a:ext>
            </a:extLst>
          </p:cNvPr>
          <p:cNvSpPr txBox="1"/>
          <p:nvPr/>
        </p:nvSpPr>
        <p:spPr>
          <a:xfrm>
            <a:off x="4106615" y="6376736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***Click the photo to read the article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4BE378-B101-3C40-A2F3-9852D5A62DB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24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15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902422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2: Lesson Overview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77333" y="2383058"/>
            <a:ext cx="5118556" cy="38653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lnSpc>
                <a:spcPct val="160000"/>
              </a:lnSpc>
              <a:buAutoNum type="arabicParenR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of “Saving and Spending Wisely?</a:t>
            </a:r>
          </a:p>
          <a:p>
            <a:pPr marL="457200" indent="-457200" fontAlgn="base">
              <a:lnSpc>
                <a:spcPct val="160000"/>
              </a:lnSpc>
              <a:buAutoNum type="arabicParenR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– Needs, Wants, Credit, Credit Rating, Debt</a:t>
            </a:r>
          </a:p>
          <a:p>
            <a:pPr marL="457200" indent="-457200" fontAlgn="base">
              <a:lnSpc>
                <a:spcPct val="160000"/>
              </a:lnSpc>
              <a:buAutoNum type="arabicParenR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Nikki’s brother, Marcus, Needs vs Wants</a:t>
            </a:r>
          </a:p>
          <a:p>
            <a:pPr marL="457200" indent="-457200" fontAlgn="base">
              <a:lnSpc>
                <a:spcPct val="160000"/>
              </a:lnSpc>
              <a:buAutoNum type="arabicParenR"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0" y="1726240"/>
            <a:ext cx="3820525" cy="718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51C27D-AEF3-4A47-8541-BBBA83CE93BA}"/>
              </a:ext>
            </a:extLst>
          </p:cNvPr>
          <p:cNvSpPr txBox="1"/>
          <p:nvPr/>
        </p:nvSpPr>
        <p:spPr>
          <a:xfrm>
            <a:off x="6713104" y="1401991"/>
            <a:ext cx="352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Marcus’s Shopping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C5B8F-687E-4819-BDCE-3128211A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652" y="1930400"/>
            <a:ext cx="5392148" cy="48060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D1D3D0-3880-4946-BCFB-809B15E5698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28220" y="30536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9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16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986827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2: Lesson Activities (1)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837035" y="1438027"/>
            <a:ext cx="8229600" cy="749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NEW OR USED?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03E960-A128-4AD2-8042-05ED543B4AC0}"/>
              </a:ext>
            </a:extLst>
          </p:cNvPr>
          <p:cNvSpPr/>
          <p:nvPr/>
        </p:nvSpPr>
        <p:spPr>
          <a:xfrm>
            <a:off x="1997612" y="2349303"/>
            <a:ext cx="8468751" cy="3899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9F0B39-A2F4-45EF-9D05-D5A200F9A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389" y="2541303"/>
            <a:ext cx="7445163" cy="34093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6E9424-FC53-4C39-90DC-B0553534F0F5}"/>
              </a:ext>
            </a:extLst>
          </p:cNvPr>
          <p:cNvSpPr txBox="1"/>
          <p:nvPr/>
        </p:nvSpPr>
        <p:spPr>
          <a:xfrm>
            <a:off x="2596603" y="6353722"/>
            <a:ext cx="744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A) PROS &amp; CONS	B) INTEREST	C) CREDIT RATING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C59187-465F-C941-B376-EF6CF87E67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79681" y="30536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3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03E960-A128-4AD2-8042-05ED543B4AC0}"/>
              </a:ext>
            </a:extLst>
          </p:cNvPr>
          <p:cNvSpPr/>
          <p:nvPr/>
        </p:nvSpPr>
        <p:spPr>
          <a:xfrm>
            <a:off x="7680960" y="1565260"/>
            <a:ext cx="4093698" cy="4757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986827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2: Lesson Activities (2)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955254" y="5292740"/>
            <a:ext cx="3511090" cy="74968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Discussion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>
                <a:solidFill>
                  <a:schemeClr val="bg1"/>
                </a:solidFill>
                <a:latin typeface="Calibri"/>
              </a:rPr>
              <a:t>1) What are unexpected expenses?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2) How will a monthly car payment affect Nikki’s income and her ability to save for other financial goals?</a:t>
            </a:r>
            <a:endParaRPr lang="en-US" sz="2400" i="1" dirty="0">
              <a:solidFill>
                <a:schemeClr val="bg1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3) Which scenario will </a:t>
            </a:r>
            <a:r>
              <a:rPr lang="en-US" sz="2400" i="1" dirty="0">
                <a:solidFill>
                  <a:schemeClr val="bg1"/>
                </a:solidFill>
                <a:latin typeface="Calibri"/>
              </a:rPr>
              <a:t>give Nikki a better chance of replenishing her savings- new or used car?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6E9424-FC53-4C39-90DC-B0553534F0F5}"/>
              </a:ext>
            </a:extLst>
          </p:cNvPr>
          <p:cNvSpPr txBox="1"/>
          <p:nvPr/>
        </p:nvSpPr>
        <p:spPr>
          <a:xfrm>
            <a:off x="2596603" y="6353722"/>
            <a:ext cx="744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A) PROS &amp; CONS	B) INTEREST	C) CREDIT RATING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6A04B-65EE-42EB-9EF1-1376E3E78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42" y="1549451"/>
            <a:ext cx="6946099" cy="4896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AA7B35-05A8-D449-810F-06DC169651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045734" y="275222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07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18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 Mentors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471" y="2516966"/>
            <a:ext cx="6651934" cy="387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credit? Good? Bad?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needs vs wants?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two kinds of unexpected expenses when buying a car.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674" y="1677176"/>
            <a:ext cx="8009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and Questions: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9A8DA1B-8907-40D4-AB3E-E96D85143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48176" y="2388089"/>
            <a:ext cx="4849366" cy="3492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6D07BB-4978-B94D-AD34-DC2F50334D7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0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9808" y="397256"/>
            <a:ext cx="6178805" cy="114617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Making Money Work For You and Life Skills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E8B-6D00-4F5B-B85B-531F45CBB2D5}" type="datetime1">
              <a:rPr lang="en-US" smtClean="0"/>
              <a:t>6/3/21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5FD03A-E571-194F-A6CD-40AB876C69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33272" y="2081463"/>
            <a:ext cx="5827295" cy="34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4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2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838200" y="583746"/>
            <a:ext cx="8596668" cy="115062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 Mentors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51560" y="1371600"/>
            <a:ext cx="10302240" cy="12115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Weekly Agenda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51560" y="2811782"/>
            <a:ext cx="10302240" cy="3318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 Rules, Expectations &amp; Core Values (15 minutes)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Icebreaker: Social Skills (10 minutes)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Lesson Overview &amp; Discussion: (15 minutes)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Lesson Activities: (15 minutes)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Discussion/Wrap Up/Next Week’s (5 minutes)</a:t>
            </a:r>
            <a:endParaRPr lang="en-US" sz="32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7E4302-FD55-8942-A6B3-E83A755F44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49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20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723829" y="425895"/>
            <a:ext cx="8596668" cy="115062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 Mentors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51560" y="1371600"/>
            <a:ext cx="10302240" cy="12115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Weekly Agenda – Week 3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51560" y="2811782"/>
            <a:ext cx="10302240" cy="3318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Icebreaker: Social Skills (10 minutes)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Lesson Overview &amp; Discussion: (20 minutes)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Lesson Activities: (25 minutes)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Discussion/Wrap Up/Next Week’s (5 minutes)</a:t>
            </a:r>
            <a:endParaRPr lang="en-US" sz="32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D30CD4-2AFB-E64B-AB5C-6A47B2B881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51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21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195494" y="48237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 –</a:t>
            </a:r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Skills: Handling Cyberbullying</a:t>
            </a:r>
          </a:p>
        </p:txBody>
      </p:sp>
      <p:pic>
        <p:nvPicPr>
          <p:cNvPr id="7" name="Picture 6" descr="A red and white circular sign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CF1599BE-D658-46E3-8D7E-26F3BDE37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75120" y="1981200"/>
            <a:ext cx="4253087" cy="42530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4275B1-61C5-46B3-96C8-4ECE317DFB91}"/>
              </a:ext>
            </a:extLst>
          </p:cNvPr>
          <p:cNvSpPr txBox="1"/>
          <p:nvPr/>
        </p:nvSpPr>
        <p:spPr>
          <a:xfrm>
            <a:off x="1386840" y="2133263"/>
            <a:ext cx="470916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Questions to ask:                  </a:t>
            </a:r>
          </a:p>
          <a:p>
            <a:endParaRPr lang="en-US" sz="3200" dirty="0"/>
          </a:p>
          <a:p>
            <a:r>
              <a:rPr lang="en-US" sz="3200" dirty="0"/>
              <a:t>1. Define Cyberbullying</a:t>
            </a:r>
          </a:p>
          <a:p>
            <a:endParaRPr lang="en-US" sz="3200" dirty="0"/>
          </a:p>
          <a:p>
            <a:r>
              <a:rPr lang="en-US" sz="3200" dirty="0"/>
              <a:t>2. What can you do if you are experiencing cyberbullying?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6AB420-738F-4D01-8A09-10850E0D59EA}"/>
              </a:ext>
            </a:extLst>
          </p:cNvPr>
          <p:cNvSpPr txBox="1"/>
          <p:nvPr/>
        </p:nvSpPr>
        <p:spPr>
          <a:xfrm>
            <a:off x="6801690" y="6344652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***Click the photo to read the article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6712C-C61D-594A-8DCD-87D79B5C171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979681" y="309921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55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22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3: Article</a:t>
            </a:r>
          </a:p>
        </p:txBody>
      </p:sp>
      <p:pic>
        <p:nvPicPr>
          <p:cNvPr id="3" name="Picture 2" descr="A picture containing text, device, gau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D00D65A-5C8C-413D-A898-02C0F889B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60685" y="1792646"/>
            <a:ext cx="8371416" cy="44557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D99EEC-6119-4C55-A624-8A8A00C88FDE}"/>
              </a:ext>
            </a:extLst>
          </p:cNvPr>
          <p:cNvSpPr txBox="1"/>
          <p:nvPr/>
        </p:nvSpPr>
        <p:spPr>
          <a:xfrm>
            <a:off x="4459543" y="6383648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***Click the photo to read the article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9C4550-E083-CC4C-94C0-A1EC62F6B49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89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23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902422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3: Lesson Overview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155638" y="2523738"/>
            <a:ext cx="3764956" cy="36941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lnSpc>
                <a:spcPct val="300000"/>
              </a:lnSpc>
              <a:buAutoNum type="arabicParenR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of Inflation</a:t>
            </a:r>
          </a:p>
          <a:p>
            <a:pPr marL="457200" indent="-457200" fontAlgn="base">
              <a:lnSpc>
                <a:spcPct val="300000"/>
              </a:lnSpc>
              <a:buAutoNum type="arabicParenR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Goals</a:t>
            </a:r>
          </a:p>
          <a:p>
            <a:pPr marL="457200" indent="-457200" fontAlgn="base">
              <a:lnSpc>
                <a:spcPct val="300000"/>
              </a:lnSpc>
              <a:buAutoNum type="arabicParenR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Vocabulary: Inflation</a:t>
            </a:r>
          </a:p>
          <a:p>
            <a:pPr marL="457200" indent="-457200" fontAlgn="base">
              <a:lnSpc>
                <a:spcPct val="300000"/>
              </a:lnSpc>
              <a:buAutoNum type="arabicParenR"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520499" y="1866919"/>
            <a:ext cx="3820525" cy="718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202CC55-8BFE-4F4D-A406-9CCD984EC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20594" y="2057627"/>
            <a:ext cx="7001878" cy="3893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B627DD-2B24-F040-A24C-500F6631AD1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94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24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986827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3: Lesson Activities (1)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837035" y="1325483"/>
            <a:ext cx="8229600" cy="749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Guess My Price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7FBEC6-1966-435A-A06B-A22259F84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61" y="2130959"/>
            <a:ext cx="9801382" cy="46215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598A6C-212A-574D-8B2C-E18559F1A0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4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25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986827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3: Lesson Activities (2)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837035" y="1325483"/>
            <a:ext cx="8229600" cy="749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Nikki’s Monthly House Budget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68DB7-8330-4736-BEE2-3C776A124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042" y="2257649"/>
            <a:ext cx="8405845" cy="4393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3EE6AA-4F4A-9A45-BFC4-5F4F538908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5" y="434470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81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D40C176-5E1F-4317-B03B-024CABAD2202}"/>
              </a:ext>
            </a:extLst>
          </p:cNvPr>
          <p:cNvSpPr/>
          <p:nvPr/>
        </p:nvSpPr>
        <p:spPr>
          <a:xfrm>
            <a:off x="815923" y="2405577"/>
            <a:ext cx="2882262" cy="3249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26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986827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3: Lesson Activities (3)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86556" y="4210157"/>
            <a:ext cx="2971043" cy="74968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Cost of Tuition Increase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8FA48-79C4-4DCF-82F3-9A655ADC0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880" y="1538580"/>
            <a:ext cx="7823032" cy="4997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9B7E53-7F50-4949-9159-FA6B39F6DF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79681" y="321794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06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27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 Mentors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471" y="2516966"/>
            <a:ext cx="6651934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inflation?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current cost of tuition for a college or university of your choice?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674" y="1677176"/>
            <a:ext cx="8009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and Questions: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9A8DA1B-8907-40D4-AB3E-E96D85143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85321" y="1930400"/>
            <a:ext cx="5094225" cy="3668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1918CE-A2DC-034E-BFA3-DC33E337808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79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9808" y="397256"/>
            <a:ext cx="6178805" cy="114617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Making Money Work For You and Life Skills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E8B-6D00-4F5B-B85B-531F45CBB2D5}" type="datetime1">
              <a:rPr lang="en-US" smtClean="0"/>
              <a:t>6/3/21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13407C-7179-124A-9C4B-D010CADCDF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09809" y="2261936"/>
            <a:ext cx="5725908" cy="23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61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29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723829" y="425895"/>
            <a:ext cx="8596668" cy="115062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 Mentors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51560" y="1371600"/>
            <a:ext cx="10302240" cy="12115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Weekly Agenda – Week 4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51560" y="2811782"/>
            <a:ext cx="10302240" cy="3318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Icebreaker: Social Skills (10 minutes)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Lesson Overview &amp; Discussion: (20 minutes)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Lesson Activities: (25 minutes)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Discussion/Wrap Up/Next Week’s (5 minutes)</a:t>
            </a:r>
            <a:endParaRPr lang="en-US" sz="32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8D4D50-A34F-7D42-AC82-B8EF0A2CAB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6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, whiteboard&#10;&#10;Description automatically generated">
            <a:extLst>
              <a:ext uri="{FF2B5EF4-FFF2-40B4-BE49-F238E27FC236}">
                <a16:creationId xmlns:a16="http://schemas.microsoft.com/office/drawing/2014/main" id="{E10FDF5B-2496-4B62-9C46-E1E3F210E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98668" y="2860732"/>
            <a:ext cx="4013916" cy="3010438"/>
          </a:xfrm>
          <a:prstGeom prst="rect">
            <a:avLst/>
          </a:prstGeom>
        </p:spPr>
      </p:pic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72119D6D-33DA-438A-9051-20A0FED24A53}"/>
              </a:ext>
            </a:extLst>
          </p:cNvPr>
          <p:cNvSpPr/>
          <p:nvPr/>
        </p:nvSpPr>
        <p:spPr>
          <a:xfrm rot="17702146">
            <a:off x="3894446" y="2090694"/>
            <a:ext cx="4403108" cy="45505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3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96000" y="35706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 –</a:t>
            </a:r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Icebreaker:</a:t>
            </a:r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Inside Scoop-Get to Know Me”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0CF7B09-F5D1-45F8-A5B7-2A8892D41C56}"/>
              </a:ext>
            </a:extLst>
          </p:cNvPr>
          <p:cNvSpPr txBox="1">
            <a:spLocks/>
          </p:cNvSpPr>
          <p:nvPr/>
        </p:nvSpPr>
        <p:spPr>
          <a:xfrm>
            <a:off x="4570459" y="3124198"/>
            <a:ext cx="2887579" cy="89835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60000"/>
              </a:lnSpc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Inside Scoop</a:t>
            </a:r>
          </a:p>
          <a:p>
            <a:pPr marL="0" indent="0" algn="ctr" fontAlgn="base">
              <a:lnSpc>
                <a:spcPct val="160000"/>
              </a:lnSpc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AFBCBED-72E6-4715-9205-BBA7D364A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55498" y="3262060"/>
            <a:ext cx="2609110" cy="2609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097B1D-A8E7-5246-B9AA-AB90516F289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35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30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311579" y="53042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4 – Social Skills:</a:t>
            </a:r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“How to Deal with Conflicts”</a:t>
            </a:r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5E411241-D38A-4125-BD39-7BB320FBE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1157" y="2282944"/>
            <a:ext cx="6297099" cy="41980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6CEA7E-59ED-4750-B59B-2F007A96F062}"/>
              </a:ext>
            </a:extLst>
          </p:cNvPr>
          <p:cNvSpPr txBox="1"/>
          <p:nvPr/>
        </p:nvSpPr>
        <p:spPr>
          <a:xfrm>
            <a:off x="7955475" y="2596498"/>
            <a:ext cx="39055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QUESTION TO ASK:</a:t>
            </a:r>
          </a:p>
          <a:p>
            <a:endParaRPr lang="en-US" sz="3200" dirty="0"/>
          </a:p>
          <a:p>
            <a:r>
              <a:rPr lang="en-US" sz="3200" dirty="0"/>
              <a:t>1. Name two methods you will try when dealing with conflict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F247B-7DE2-4A5B-8B6B-86389900BDF4}"/>
              </a:ext>
            </a:extLst>
          </p:cNvPr>
          <p:cNvSpPr txBox="1"/>
          <p:nvPr/>
        </p:nvSpPr>
        <p:spPr>
          <a:xfrm>
            <a:off x="2181563" y="6505072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***Click the photo to read the article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B9B6D-3BDC-BB40-AB54-94AC1B40039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979681" y="366976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66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31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4: Article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5C15A97-CF40-4A7F-B6A2-B02962C5D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60" y="1572942"/>
            <a:ext cx="5197641" cy="50329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A8D67F-78C0-4F1F-80A7-EBE34A89389A}"/>
              </a:ext>
            </a:extLst>
          </p:cNvPr>
          <p:cNvSpPr txBox="1"/>
          <p:nvPr/>
        </p:nvSpPr>
        <p:spPr>
          <a:xfrm>
            <a:off x="7100713" y="3714131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***Click the photo to read the article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10E692-6FAD-6C4B-AA7B-4FCCA525F4E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482263" y="427808"/>
            <a:ext cx="2933169" cy="101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31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32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902422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4: Lesson Overview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77334" y="2383059"/>
            <a:ext cx="10126654" cy="36941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lnSpc>
                <a:spcPct val="160000"/>
              </a:lnSpc>
              <a:buAutoNum type="arabicParenR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Allocation</a:t>
            </a:r>
          </a:p>
          <a:p>
            <a:pPr marL="457200" indent="-457200" fontAlgn="base">
              <a:lnSpc>
                <a:spcPct val="160000"/>
              </a:lnSpc>
              <a:buAutoNum type="arabicParenR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Vocabulary: Bond (grandparents), Stock, Mutual Fund, 401(K)</a:t>
            </a:r>
          </a:p>
          <a:p>
            <a:pPr marL="457200" indent="-457200" fontAlgn="base">
              <a:lnSpc>
                <a:spcPct val="160000"/>
              </a:lnSpc>
              <a:buAutoNum type="arabicParenR"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0" y="1726240"/>
            <a:ext cx="3820525" cy="718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62108-EF05-43DF-92DD-DE19E10BA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76"/>
          <a:stretch/>
        </p:blipFill>
        <p:spPr>
          <a:xfrm>
            <a:off x="2166426" y="3922311"/>
            <a:ext cx="8461250" cy="2811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2E919C-CBD2-5D4D-85A5-75DFDB43CFE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96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33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986827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4: Lesson Activities (1)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090254" y="1438027"/>
            <a:ext cx="8229600" cy="749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Match the Person w/the Investment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03E960-A128-4AD2-8042-05ED543B4AC0}"/>
              </a:ext>
            </a:extLst>
          </p:cNvPr>
          <p:cNvSpPr/>
          <p:nvPr/>
        </p:nvSpPr>
        <p:spPr>
          <a:xfrm>
            <a:off x="1213110" y="2250826"/>
            <a:ext cx="10253234" cy="4536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14311A-0C32-47C4-9A86-813A5316C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268" y="2405699"/>
            <a:ext cx="9602549" cy="4241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802385-51BE-9643-80B9-5E1C1A7EE64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79600" y="430276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4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34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986827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4: Lesson Activities (2)</a:t>
            </a:r>
          </a:p>
        </p:txBody>
      </p:sp>
      <p:pic>
        <p:nvPicPr>
          <p:cNvPr id="5" name="Picture 4" descr="Text, whiteboar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3ABAE7E-642A-4503-9910-35AA6F6A1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92543" y="1706446"/>
            <a:ext cx="6812932" cy="45419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70C75D-F19F-4546-BAAE-B4DD7687BB62}"/>
              </a:ext>
            </a:extLst>
          </p:cNvPr>
          <p:cNvSpPr txBox="1"/>
          <p:nvPr/>
        </p:nvSpPr>
        <p:spPr>
          <a:xfrm>
            <a:off x="4058491" y="6456946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***Click the photo to read the article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2E660-A257-AA4A-AF31-0BB564506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E810C2-A4BE-2D47-AED9-1784F7C5C10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979681" y="30536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95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35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 Mentors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151" y="2601374"/>
            <a:ext cx="6300240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stocks?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acquire stocks?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three different types of asset allocation?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8690" y="1677176"/>
            <a:ext cx="8009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and Questions: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9A8DA1B-8907-40D4-AB3E-E96D85143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02658" y="2430293"/>
            <a:ext cx="4794884" cy="3452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096D62-70CF-0D43-A4FB-4329C9CAADC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52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9808" y="397256"/>
            <a:ext cx="6178805" cy="114617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Making Money Work For You and Life Skills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E8B-6D00-4F5B-B85B-531F45CBB2D5}" type="datetime1">
              <a:rPr lang="en-US" smtClean="0"/>
              <a:t>6/3/21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607E1-787A-C045-AA99-C59A3D3F83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27257" y="2273968"/>
            <a:ext cx="5773154" cy="25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51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37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723829" y="425895"/>
            <a:ext cx="8596668" cy="115062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 Mentors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51560" y="1371600"/>
            <a:ext cx="10302240" cy="12115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Weekly Agenda – Week 5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51560" y="2811782"/>
            <a:ext cx="10302240" cy="3318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Icebreaker: Social Skills (10 minutes)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Lesson Overview &amp; Discussion: (20 minutes)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Lesson Activities: (25 minutes)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Discussion/Wrap Up/Next Week’s (5 minutes)</a:t>
            </a:r>
            <a:endParaRPr lang="en-US" sz="32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7CF7C4-13E9-C243-AECF-8CA57D5115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97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38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2001914" y="390294"/>
            <a:ext cx="9351886" cy="5553306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B4A1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5 –</a:t>
            </a:r>
            <a:br>
              <a:rPr lang="en-US" sz="4000" b="1" i="1" dirty="0">
                <a:solidFill>
                  <a:srgbClr val="FB4A1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b="1" i="1" dirty="0">
                <a:solidFill>
                  <a:srgbClr val="FB4A1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Skills: Anger Management </a:t>
            </a:r>
            <a:br>
              <a:rPr lang="en-US" sz="1400" b="1" i="1" dirty="0">
                <a:solidFill>
                  <a:srgbClr val="FB4A1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US" sz="1400" b="1" i="1" dirty="0">
                <a:solidFill>
                  <a:srgbClr val="FB4A1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US" sz="1400" b="1" i="1" dirty="0">
                <a:solidFill>
                  <a:srgbClr val="FB4A1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400" b="1" i="1" dirty="0">
                <a:solidFill>
                  <a:srgbClr val="FB4A1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https://www.youtube.com/watch?v=DbpTohPUhMw</a:t>
            </a:r>
            <a:br>
              <a:rPr lang="en-US" sz="1400" b="1" i="1" dirty="0">
                <a:solidFill>
                  <a:srgbClr val="FB4A1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US" sz="1400" b="1" i="1" dirty="0">
                <a:solidFill>
                  <a:srgbClr val="FB4A1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US" sz="1800" dirty="0">
                <a:solidFill>
                  <a:srgbClr val="FB4A1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dirty="0"/>
              <a:t> </a:t>
            </a:r>
            <a:br>
              <a:rPr lang="en-US" sz="4000" b="1" i="1" dirty="0">
                <a:solidFill>
                  <a:srgbClr val="FB4A1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US" sz="4000" b="1" i="1" dirty="0">
              <a:solidFill>
                <a:srgbClr val="FB4A18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95AF6-EFE3-C94F-AF56-DD79EBEB685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39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5: Article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1CE94A1-FEA4-4F65-8789-EF8D3BA23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998" y="1544320"/>
            <a:ext cx="5878830" cy="4557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4617D2-4D36-41E4-8304-9B02FFD391CB}"/>
              </a:ext>
            </a:extLst>
          </p:cNvPr>
          <p:cNvSpPr txBox="1"/>
          <p:nvPr/>
        </p:nvSpPr>
        <p:spPr>
          <a:xfrm>
            <a:off x="3801816" y="6248400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***Click the photo to read the article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D03424-8603-9149-8987-BC412632FB8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6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4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96000" y="35706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 –</a:t>
            </a:r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Rules, Expectations &amp; </a:t>
            </a:r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MEGA’s Core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EB2C-93E6-4AD8-ADA0-EF51A19F1467}"/>
              </a:ext>
            </a:extLst>
          </p:cNvPr>
          <p:cNvSpPr txBox="1"/>
          <p:nvPr/>
        </p:nvSpPr>
        <p:spPr>
          <a:xfrm>
            <a:off x="2771289" y="5944436"/>
            <a:ext cx="7421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PowerPoint:  L-05 MEGA RULES &amp; EXPECTATIONS                      PowerPoint:  PY - 02 WHO ARE YOU?</a:t>
            </a:r>
          </a:p>
        </p:txBody>
      </p:sp>
      <p:pic>
        <p:nvPicPr>
          <p:cNvPr id="11" name="Picture 10" descr="A picture containing floor, envelope&#10;&#10;Description automatically generated">
            <a:extLst>
              <a:ext uri="{FF2B5EF4-FFF2-40B4-BE49-F238E27FC236}">
                <a16:creationId xmlns:a16="http://schemas.microsoft.com/office/drawing/2014/main" id="{B33DDFB2-1A7F-4A50-8687-070DA0175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25840" y="2732400"/>
            <a:ext cx="4302496" cy="2854833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DF4004-ADE6-468E-AD6D-7399DB4FC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3664" y="2866483"/>
            <a:ext cx="6916990" cy="25866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BF0761-2385-2E43-A909-4E5069F23BF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095872" y="323853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72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235211-A03E-4F68-B0CC-8A41F889AFBF}"/>
              </a:ext>
            </a:extLst>
          </p:cNvPr>
          <p:cNvSpPr/>
          <p:nvPr/>
        </p:nvSpPr>
        <p:spPr>
          <a:xfrm>
            <a:off x="8460310" y="1930398"/>
            <a:ext cx="3192379" cy="444522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AD51B6-CD1C-4E7D-92CE-098A31DE0B07}"/>
              </a:ext>
            </a:extLst>
          </p:cNvPr>
          <p:cNvSpPr/>
          <p:nvPr/>
        </p:nvSpPr>
        <p:spPr>
          <a:xfrm>
            <a:off x="1459832" y="1930400"/>
            <a:ext cx="3192379" cy="444522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40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902422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5: Lesson Overview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952E6C-BB53-412C-BFF5-DAB36C1A8360}"/>
              </a:ext>
            </a:extLst>
          </p:cNvPr>
          <p:cNvSpPr/>
          <p:nvPr/>
        </p:nvSpPr>
        <p:spPr>
          <a:xfrm>
            <a:off x="4957011" y="1930399"/>
            <a:ext cx="3192379" cy="44452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27FE3-DADA-4108-A907-688D8BCA76D3}"/>
              </a:ext>
            </a:extLst>
          </p:cNvPr>
          <p:cNvSpPr txBox="1"/>
          <p:nvPr/>
        </p:nvSpPr>
        <p:spPr>
          <a:xfrm>
            <a:off x="1602437" y="2213811"/>
            <a:ext cx="289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DIVERSIFIED PORTFOLIO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A0F75B-44C4-4F4F-80DC-CA6B366217CE}"/>
              </a:ext>
            </a:extLst>
          </p:cNvPr>
          <p:cNvSpPr txBox="1"/>
          <p:nvPr/>
        </p:nvSpPr>
        <p:spPr>
          <a:xfrm>
            <a:off x="5088462" y="2231335"/>
            <a:ext cx="2903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INTEREST RATES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F21D56-8A24-4764-9237-1BC0A492F349}"/>
              </a:ext>
            </a:extLst>
          </p:cNvPr>
          <p:cNvSpPr txBox="1"/>
          <p:nvPr/>
        </p:nvSpPr>
        <p:spPr>
          <a:xfrm>
            <a:off x="8609705" y="2239357"/>
            <a:ext cx="2903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CREDIT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462F9C2-4043-4272-980E-F98438936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54451" y="3336577"/>
            <a:ext cx="2803139" cy="1876562"/>
          </a:xfrm>
          <a:prstGeom prst="rect">
            <a:avLst/>
          </a:prstGeom>
        </p:spPr>
      </p:pic>
      <p:pic>
        <p:nvPicPr>
          <p:cNvPr id="17" name="Picture 16" descr="A picture containing text, sky, sign, outdoor&#10;&#10;Description automatically generated">
            <a:extLst>
              <a:ext uri="{FF2B5EF4-FFF2-40B4-BE49-F238E27FC236}">
                <a16:creationId xmlns:a16="http://schemas.microsoft.com/office/drawing/2014/main" id="{C3D8946C-F58C-4359-914B-4DEBA5A2A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30983" y="3214731"/>
            <a:ext cx="2397564" cy="1999142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2DD50007-1264-4A0B-AE21-4126BB99C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609705" y="3080084"/>
            <a:ext cx="2870673" cy="21096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BED5C7-F270-AD4B-8DD9-D08FFABA1A3C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071809" y="422461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16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41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 Mentors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471" y="2516966"/>
            <a:ext cx="6651934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diversify your portfolio in the future?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a bank determine your interest rate for loans?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good credit score?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674" y="1677176"/>
            <a:ext cx="8009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and Questions: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9A8DA1B-8907-40D4-AB3E-E96D85143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3317" y="2430293"/>
            <a:ext cx="5094225" cy="3668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DD66A9-EC81-4747-88F7-5CA5E2EF420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373978" y="442627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50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9808" y="397256"/>
            <a:ext cx="6178805" cy="114617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Making Money Work For You and Life Skills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E8B-6D00-4F5B-B85B-531F45CBB2D5}" type="datetime1">
              <a:rPr lang="en-US" smtClean="0"/>
              <a:t>6/3/21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38071-809C-6144-9954-6F6C21DC5B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09808" y="2249904"/>
            <a:ext cx="6038729" cy="2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95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43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723829" y="425895"/>
            <a:ext cx="8596668" cy="115062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 Mentors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51560" y="1371600"/>
            <a:ext cx="10302240" cy="12115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Weekly Agenda – Week 6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51560" y="2811782"/>
            <a:ext cx="10302240" cy="3318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Social Skills Overview: (10 minutes)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Lessons Overview: (10 minutes)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Guided Discussion: (25 minutes)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Evaluation/Survey (5 minutes)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You/Awards: (10 minutes)</a:t>
            </a:r>
            <a:endParaRPr lang="en-US" sz="32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7132DE-9297-124C-B806-B6F173355B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03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61C-EA50-41E6-A464-CACC8587A54B}" type="datetime1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:                    Written  by:                           Edited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44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77333" y="609599"/>
            <a:ext cx="9531877" cy="51444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6 –</a:t>
            </a:r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Skills Overview</a:t>
            </a:r>
            <a:r>
              <a:rPr lang="en-US" dirty="0"/>
              <a:t>  </a:t>
            </a:r>
            <a:br>
              <a:rPr lang="en-US" dirty="0"/>
            </a:br>
            <a:br>
              <a:rPr lang="en-US" dirty="0"/>
            </a:br>
            <a:r>
              <a:rPr lang="en-US" sz="2400" i="1" dirty="0"/>
              <a:t>Friendships and social media</a:t>
            </a:r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Cyberbullying strategies</a:t>
            </a:r>
            <a:b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Dealing with conflict strategies</a:t>
            </a:r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8606D8-BFE8-BA44-B507-3559ED2BE8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6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45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229849" y="0"/>
            <a:ext cx="11962151" cy="659738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6:</a:t>
            </a:r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Overview</a:t>
            </a:r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532728-CB60-0149-AF74-5DFB8C621E4E}"/>
              </a:ext>
            </a:extLst>
          </p:cNvPr>
          <p:cNvSpPr/>
          <p:nvPr/>
        </p:nvSpPr>
        <p:spPr>
          <a:xfrm>
            <a:off x="1569433" y="1697058"/>
            <a:ext cx="4229175" cy="3203264"/>
          </a:xfrm>
          <a:prstGeom prst="ellipse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If you face cyberbullying, what are two approaches that you might try?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2DD7202-7013-6F4E-8290-49A025831CA1}"/>
              </a:ext>
            </a:extLst>
          </p:cNvPr>
          <p:cNvSpPr/>
          <p:nvPr/>
        </p:nvSpPr>
        <p:spPr>
          <a:xfrm>
            <a:off x="6393394" y="2724537"/>
            <a:ext cx="4229175" cy="3203264"/>
          </a:xfrm>
          <a:prstGeom prst="ellipse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What techniques will you try the next time you have a conflict with an adult or peer?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A4A827-AEE7-A847-B47A-0A239E3E87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67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61C-EA50-41E6-A464-CACC8587A54B}" type="datetime1">
              <a:rPr lang="en-US" smtClean="0"/>
              <a:t>6/3/21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46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902422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6: Lesson Overview: Making Money Work for You</a:t>
            </a: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3676404" y="2516347"/>
            <a:ext cx="3820525" cy="7186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 Discussion</a:t>
            </a:r>
          </a:p>
        </p:txBody>
      </p:sp>
      <p:pic>
        <p:nvPicPr>
          <p:cNvPr id="21" name="Picture 20" descr="A picture containing logo&#10;&#10;Description automatically generated">
            <a:extLst>
              <a:ext uri="{FF2B5EF4-FFF2-40B4-BE49-F238E27FC236}">
                <a16:creationId xmlns:a16="http://schemas.microsoft.com/office/drawing/2014/main" id="{C31B1AA7-9DE7-4F4C-A4BF-6BDE838A7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58546" y="3093332"/>
            <a:ext cx="5094225" cy="3668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63488B-6885-1A46-AF7F-8F4E3293BB8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979681" y="317062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010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47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311578" y="609600"/>
            <a:ext cx="7962423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&amp; Survey</a:t>
            </a:r>
          </a:p>
        </p:txBody>
      </p:sp>
      <p:pic>
        <p:nvPicPr>
          <p:cNvPr id="3" name="Picture 2" descr="Text, shape, arrow, whiteboard&#10;&#10;Description automatically generated">
            <a:extLst>
              <a:ext uri="{FF2B5EF4-FFF2-40B4-BE49-F238E27FC236}">
                <a16:creationId xmlns:a16="http://schemas.microsoft.com/office/drawing/2014/main" id="{AAE9F0F7-20A0-44E7-9039-513C794B3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12337" y="1638215"/>
            <a:ext cx="6767326" cy="4889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CD2672-B2FD-3442-B81C-DB09E462476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50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48</a:t>
            </a:fld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D5A347B-3AC4-4E47-BAA8-E0BF58222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2228" y="970344"/>
            <a:ext cx="10659950" cy="5689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354D0C-3045-4946-A886-A0ED1187182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5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1: Article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617D2-4D36-41E4-8304-9B02FFD391CB}"/>
              </a:ext>
            </a:extLst>
          </p:cNvPr>
          <p:cNvSpPr txBox="1"/>
          <p:nvPr/>
        </p:nvSpPr>
        <p:spPr>
          <a:xfrm>
            <a:off x="3801816" y="6248400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***Click the photo to read the article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B26072F5-559E-4892-B83C-08E0D6CF8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072" y="2112191"/>
            <a:ext cx="8818023" cy="36890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6566E-162E-4346-BE92-83B29C9DC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6F206B-FE50-7748-8302-3D7345DC083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34925" y="42780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8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61C-EA50-41E6-A464-CACC8587A54B}" type="datetime1">
              <a:rPr lang="en-US" smtClean="0"/>
              <a:t>6/3/21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6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902422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1: Lesson Overview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77334" y="2383059"/>
            <a:ext cx="3764956" cy="369419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lnSpc>
                <a:spcPct val="160000"/>
              </a:lnSpc>
              <a:buAutoNum type="arabicParenR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you spend money on as you get older?</a:t>
            </a:r>
          </a:p>
          <a:p>
            <a:pPr marL="457200" indent="-457200" fontAlgn="base">
              <a:lnSpc>
                <a:spcPct val="160000"/>
              </a:lnSpc>
              <a:buAutoNum type="arabicParenR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Spend, save, invest-Nikki’s Weekly Budget</a:t>
            </a:r>
          </a:p>
          <a:p>
            <a:pPr marL="457200" indent="-457200" fontAlgn="base">
              <a:lnSpc>
                <a:spcPct val="160000"/>
              </a:lnSpc>
              <a:buAutoNum type="arabicParenR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Vocabulary: Income, Expense</a:t>
            </a:r>
          </a:p>
          <a:p>
            <a:pPr marL="457200" indent="-457200" fontAlgn="base">
              <a:lnSpc>
                <a:spcPct val="160000"/>
              </a:lnSpc>
              <a:buAutoNum type="arabicParenR"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CC095-D8DA-4089-9793-075B8A34C32D}"/>
              </a:ext>
            </a:extLst>
          </p:cNvPr>
          <p:cNvSpPr/>
          <p:nvPr/>
        </p:nvSpPr>
        <p:spPr>
          <a:xfrm>
            <a:off x="4524472" y="2970017"/>
            <a:ext cx="7334592" cy="38879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0" y="1726240"/>
            <a:ext cx="3820525" cy="718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16200C55-4330-4533-9AEB-19CCA6267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772419"/>
              </p:ext>
            </p:extLst>
          </p:nvPr>
        </p:nvGraphicFramePr>
        <p:xfrm>
          <a:off x="4786688" y="3481741"/>
          <a:ext cx="6727978" cy="3093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879">
                  <a:extLst>
                    <a:ext uri="{9D8B030D-6E8A-4147-A177-3AD203B41FA5}">
                      <a16:colId xmlns:a16="http://schemas.microsoft.com/office/drawing/2014/main" val="2252470674"/>
                    </a:ext>
                  </a:extLst>
                </a:gridCol>
                <a:gridCol w="797111">
                  <a:extLst>
                    <a:ext uri="{9D8B030D-6E8A-4147-A177-3AD203B41FA5}">
                      <a16:colId xmlns:a16="http://schemas.microsoft.com/office/drawing/2014/main" val="1494150216"/>
                    </a:ext>
                  </a:extLst>
                </a:gridCol>
                <a:gridCol w="2191899">
                  <a:extLst>
                    <a:ext uri="{9D8B030D-6E8A-4147-A177-3AD203B41FA5}">
                      <a16:colId xmlns:a16="http://schemas.microsoft.com/office/drawing/2014/main" val="612391545"/>
                    </a:ext>
                  </a:extLst>
                </a:gridCol>
                <a:gridCol w="1172089">
                  <a:extLst>
                    <a:ext uri="{9D8B030D-6E8A-4147-A177-3AD203B41FA5}">
                      <a16:colId xmlns:a16="http://schemas.microsoft.com/office/drawing/2014/main" val="3084388355"/>
                    </a:ext>
                  </a:extLst>
                </a:gridCol>
              </a:tblGrid>
              <a:tr h="5155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438572"/>
                  </a:ext>
                </a:extLst>
              </a:tr>
              <a:tr h="5155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939464"/>
                  </a:ext>
                </a:extLst>
              </a:tr>
              <a:tr h="5155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81"/>
                  </a:ext>
                </a:extLst>
              </a:tr>
              <a:tr h="5155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438544"/>
                  </a:ext>
                </a:extLst>
              </a:tr>
              <a:tr h="5155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658263"/>
                  </a:ext>
                </a:extLst>
              </a:tr>
              <a:tr h="5155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42818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85F1E3A-2CE3-46E4-94FD-8C97D01EBA70}"/>
              </a:ext>
            </a:extLst>
          </p:cNvPr>
          <p:cNvSpPr txBox="1"/>
          <p:nvPr/>
        </p:nvSpPr>
        <p:spPr>
          <a:xfrm>
            <a:off x="5462288" y="3567982"/>
            <a:ext cx="449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INCOME                                    EXPENSES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B0D0FC-30EE-4256-B109-4FD483AA6A5B}"/>
              </a:ext>
            </a:extLst>
          </p:cNvPr>
          <p:cNvSpPr txBox="1"/>
          <p:nvPr/>
        </p:nvSpPr>
        <p:spPr>
          <a:xfrm>
            <a:off x="5092507" y="3924890"/>
            <a:ext cx="6197530" cy="2580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dirty="0"/>
              <a:t>Allowance	         $10      Snacks                      $10    </a:t>
            </a:r>
          </a:p>
          <a:p>
            <a:pPr>
              <a:lnSpc>
                <a:spcPts val="4000"/>
              </a:lnSpc>
            </a:pPr>
            <a:r>
              <a:rPr lang="en-US" dirty="0"/>
              <a:t>Dog Walking                $25      Movies                      $15</a:t>
            </a:r>
          </a:p>
          <a:p>
            <a:pPr>
              <a:lnSpc>
                <a:spcPts val="4000"/>
              </a:lnSpc>
            </a:pPr>
            <a:r>
              <a:rPr lang="en-US" dirty="0"/>
              <a:t>Birthday Gift Card        $50     Art Supplies              $20</a:t>
            </a:r>
          </a:p>
          <a:p>
            <a:pPr>
              <a:lnSpc>
                <a:spcPts val="4000"/>
              </a:lnSpc>
            </a:pPr>
            <a:r>
              <a:rPr lang="en-US" b="1" dirty="0"/>
              <a:t>Total                               $85     </a:t>
            </a:r>
            <a:r>
              <a:rPr lang="en-US" dirty="0"/>
              <a:t>Video Game            $40</a:t>
            </a:r>
          </a:p>
          <a:p>
            <a:pPr>
              <a:lnSpc>
                <a:spcPts val="4000"/>
              </a:lnSpc>
            </a:pPr>
            <a:r>
              <a:rPr lang="en-US" dirty="0"/>
              <a:t>			        </a:t>
            </a:r>
            <a:r>
              <a:rPr lang="en-US" b="1" dirty="0"/>
              <a:t>Total                          $85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6E33D5-C0F0-4260-9D23-2E587D32EAF2}"/>
              </a:ext>
            </a:extLst>
          </p:cNvPr>
          <p:cNvGrpSpPr/>
          <p:nvPr/>
        </p:nvGrpSpPr>
        <p:grpSpPr>
          <a:xfrm>
            <a:off x="4490011" y="1581778"/>
            <a:ext cx="7165779" cy="1237895"/>
            <a:chOff x="4566676" y="1727000"/>
            <a:chExt cx="7165779" cy="1237895"/>
          </a:xfrm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FD0D8A54-96BB-418C-A44E-B009AF824B18}"/>
                </a:ext>
              </a:extLst>
            </p:cNvPr>
            <p:cNvSpPr/>
            <p:nvPr/>
          </p:nvSpPr>
          <p:spPr>
            <a:xfrm>
              <a:off x="4566676" y="2304269"/>
              <a:ext cx="7165779" cy="6606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66D7011-4EF8-457C-A4ED-E9F88A080468}"/>
                </a:ext>
              </a:extLst>
            </p:cNvPr>
            <p:cNvGrpSpPr/>
            <p:nvPr/>
          </p:nvGrpSpPr>
          <p:grpSpPr>
            <a:xfrm>
              <a:off x="4822373" y="1873067"/>
              <a:ext cx="6398791" cy="518307"/>
              <a:chOff x="4822373" y="1873067"/>
              <a:chExt cx="6398791" cy="51830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B80D95-441A-4DDE-9462-7D0A55EBCA12}"/>
                  </a:ext>
                </a:extLst>
              </p:cNvPr>
              <p:cNvSpPr/>
              <p:nvPr/>
            </p:nvSpPr>
            <p:spPr>
              <a:xfrm rot="20064921">
                <a:off x="4822373" y="1873067"/>
                <a:ext cx="1451648" cy="4948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1-4 years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745E8AF-F157-4814-8CA2-104C66B647A2}"/>
                  </a:ext>
                </a:extLst>
              </p:cNvPr>
              <p:cNvSpPr/>
              <p:nvPr/>
            </p:nvSpPr>
            <p:spPr>
              <a:xfrm rot="20064921">
                <a:off x="9769516" y="1896507"/>
                <a:ext cx="1451648" cy="4948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C42161-67C0-413E-B318-4B6B6B6F9E64}"/>
                </a:ext>
              </a:extLst>
            </p:cNvPr>
            <p:cNvSpPr/>
            <p:nvPr/>
          </p:nvSpPr>
          <p:spPr>
            <a:xfrm rot="20064921">
              <a:off x="7256381" y="1727000"/>
              <a:ext cx="1451648" cy="4948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5-10 years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51EC8E-33A4-433C-B3BA-2E8AFA1EF987}"/>
                </a:ext>
              </a:extLst>
            </p:cNvPr>
            <p:cNvSpPr/>
            <p:nvPr/>
          </p:nvSpPr>
          <p:spPr>
            <a:xfrm rot="20064921">
              <a:off x="9729655" y="1912923"/>
              <a:ext cx="1451648" cy="4948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11-30 years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151C27D-AEF3-4A47-8541-BBBA83CE93BA}"/>
              </a:ext>
            </a:extLst>
          </p:cNvPr>
          <p:cNvSpPr txBox="1"/>
          <p:nvPr/>
        </p:nvSpPr>
        <p:spPr>
          <a:xfrm>
            <a:off x="6495265" y="301167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Nikki’s Weekly 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AD54B-0E5C-4905-9289-48F99313E07E}"/>
              </a:ext>
            </a:extLst>
          </p:cNvPr>
          <p:cNvSpPr txBox="1"/>
          <p:nvPr/>
        </p:nvSpPr>
        <p:spPr>
          <a:xfrm>
            <a:off x="7235994" y="230469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TIMELIME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CB4A4F-0EB2-CF4D-BB95-FEE9615B0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31DEE0F-B371-AC4F-8E5E-83C5C1EF6A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21358" y="305369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9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61C-EA50-41E6-A464-CACC8587A54B}" type="datetime1">
              <a:rPr lang="en-US" smtClean="0"/>
              <a:t>6/3/21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7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986827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1: Lesson Activities (1)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837035" y="1438027"/>
            <a:ext cx="8229600" cy="749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Creating a Budget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03E960-A128-4AD2-8042-05ED543B4AC0}"/>
              </a:ext>
            </a:extLst>
          </p:cNvPr>
          <p:cNvSpPr/>
          <p:nvPr/>
        </p:nvSpPr>
        <p:spPr>
          <a:xfrm>
            <a:off x="1311586" y="2349303"/>
            <a:ext cx="9942575" cy="4290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9A2B57-83FE-4043-B5A0-62AFF298D494}"/>
              </a:ext>
            </a:extLst>
          </p:cNvPr>
          <p:cNvSpPr/>
          <p:nvPr/>
        </p:nvSpPr>
        <p:spPr>
          <a:xfrm>
            <a:off x="1505242" y="2666754"/>
            <a:ext cx="4670474" cy="37420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B7BFDA-AAD2-44F1-B560-3AC657B4B18E}"/>
              </a:ext>
            </a:extLst>
          </p:cNvPr>
          <p:cNvSpPr/>
          <p:nvPr/>
        </p:nvSpPr>
        <p:spPr>
          <a:xfrm>
            <a:off x="6398457" y="2642378"/>
            <a:ext cx="4670474" cy="37420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55423-184B-44B2-828D-E381049CDB08}"/>
              </a:ext>
            </a:extLst>
          </p:cNvPr>
          <p:cNvSpPr txBox="1"/>
          <p:nvPr/>
        </p:nvSpPr>
        <p:spPr>
          <a:xfrm>
            <a:off x="2627898" y="2692970"/>
            <a:ext cx="207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INCOME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D8D8C-C473-40B3-80BD-5EFC5E2C6C7B}"/>
              </a:ext>
            </a:extLst>
          </p:cNvPr>
          <p:cNvSpPr txBox="1"/>
          <p:nvPr/>
        </p:nvSpPr>
        <p:spPr>
          <a:xfrm>
            <a:off x="7689927" y="2704690"/>
            <a:ext cx="22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EXPENSES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B293FC-AD67-B243-A6C2-F6449482D9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79681" y="330200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3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61C-EA50-41E6-A464-CACC8587A54B}" type="datetime1">
              <a:rPr lang="en-US" smtClean="0"/>
              <a:t>6/3/21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8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311578" y="609600"/>
            <a:ext cx="7962423" cy="13208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1: Lesson Activities (2)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557111" y="1495327"/>
            <a:ext cx="8229600" cy="7496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Getting to Your Goal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138127" y="2233449"/>
            <a:ext cx="4292002" cy="361670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Dare to Dream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buFont typeface="+mj-lt"/>
              <a:buAutoNum type="arabicPeriod"/>
              <a:tabLst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Declare Your Dream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Drill Down on the Dough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buFont typeface="+mj-lt"/>
              <a:buAutoNum type="arabicPeriod"/>
              <a:tabLst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 a Deadline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Consider Your Income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buFont typeface="+mj-lt"/>
              <a:buAutoNum type="arabicPeriod"/>
              <a:tabLst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Divide and Conquer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Achieve Your Dream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7E6AA-6C32-4709-9C94-8181BDAA7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" b="1"/>
          <a:stretch/>
        </p:blipFill>
        <p:spPr>
          <a:xfrm>
            <a:off x="5773846" y="1692277"/>
            <a:ext cx="5886450" cy="49811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428D83-441F-5E41-BD9C-D7D75E6C32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26895" y="390385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8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329-FEFF-4496-80C8-928B0907011E}" type="slidenum">
              <a:rPr lang="en-US" smtClean="0"/>
              <a:t>9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311578" y="609600"/>
            <a:ext cx="7962423" cy="13208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1: Lesson Activities (3)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25926" y="1678209"/>
            <a:ext cx="10267039" cy="74968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My Financial Goal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138126" y="2585144"/>
            <a:ext cx="9905011" cy="3616707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My goal is to save $_______________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      so that I can buy __________________                                      on this date ___________________.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buNone/>
              <a:tabLst/>
              <a:defRPr/>
            </a:pP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buNone/>
              <a:tabLst/>
              <a:defRPr/>
            </a:pPr>
            <a:r>
              <a:rPr lang="en-US" sz="31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pledge to remember my goal when tempted to spend           money on other things.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98630-3F35-3F45-875B-EB6A381D99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79681" y="340042"/>
            <a:ext cx="2680507" cy="8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64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8095</TotalTime>
  <Words>1299</Words>
  <Application>Microsoft Macintosh PowerPoint</Application>
  <PresentationFormat>Widescreen</PresentationFormat>
  <Paragraphs>247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Century Gothic</vt:lpstr>
      <vt:lpstr>Courier New</vt:lpstr>
      <vt:lpstr>Wingdings 2</vt:lpstr>
      <vt:lpstr>Wingdings 3</vt:lpstr>
      <vt:lpstr>Office Theme</vt:lpstr>
      <vt:lpstr>Wisp</vt:lpstr>
      <vt:lpstr>Making Money Work For You and Life Skills</vt:lpstr>
      <vt:lpstr>MEGA Mentors</vt:lpstr>
      <vt:lpstr>Session 1 – Icebreaker: “The Inside Scoop-Get to Know Me”</vt:lpstr>
      <vt:lpstr>Session 1 – Program Rules, Expectations &amp;  MEGA’s Core Values</vt:lpstr>
      <vt:lpstr>Session 1: Article</vt:lpstr>
      <vt:lpstr>Session 1: Lesson Overview</vt:lpstr>
      <vt:lpstr>Session 1: Lesson Activities (1)</vt:lpstr>
      <vt:lpstr>Session 1: Lesson Activities (2)</vt:lpstr>
      <vt:lpstr>Session 1: Lesson Activities (3)</vt:lpstr>
      <vt:lpstr>MEGA Mentors</vt:lpstr>
      <vt:lpstr>Making Money Work For You and Life Skills</vt:lpstr>
      <vt:lpstr>MEGA Mentors</vt:lpstr>
      <vt:lpstr>Session 2 – Decision Making</vt:lpstr>
      <vt:lpstr>Session 2: Article</vt:lpstr>
      <vt:lpstr>Session 2: Lesson Overview</vt:lpstr>
      <vt:lpstr>Session 2: Lesson Activities (1)</vt:lpstr>
      <vt:lpstr>Session 2: Lesson Activities (2)</vt:lpstr>
      <vt:lpstr>MEGA Mentors</vt:lpstr>
      <vt:lpstr>Making Money Work For You and Life Skills</vt:lpstr>
      <vt:lpstr>MEGA Mentors</vt:lpstr>
      <vt:lpstr>Session 3 – Social Skills: Handling Cyberbullying</vt:lpstr>
      <vt:lpstr>Session 3: Article</vt:lpstr>
      <vt:lpstr>Session 3: Lesson Overview</vt:lpstr>
      <vt:lpstr>Session 3: Lesson Activities (1)</vt:lpstr>
      <vt:lpstr>Session 3: Lesson Activities (2)</vt:lpstr>
      <vt:lpstr>Session 3: Lesson Activities (3)</vt:lpstr>
      <vt:lpstr>MEGA Mentors</vt:lpstr>
      <vt:lpstr>Making Money Work For You and Life Skills</vt:lpstr>
      <vt:lpstr>MEGA Mentors</vt:lpstr>
      <vt:lpstr>Session 4 – Social Skills: “How to Deal with Conflicts”</vt:lpstr>
      <vt:lpstr>Session 4: Article</vt:lpstr>
      <vt:lpstr>Session 4: Lesson Overview</vt:lpstr>
      <vt:lpstr>Session 4: Lesson Activities (1)</vt:lpstr>
      <vt:lpstr>Session 4: Lesson Activities (2)</vt:lpstr>
      <vt:lpstr>MEGA Mentors</vt:lpstr>
      <vt:lpstr>Making Money Work For You and Life Skills</vt:lpstr>
      <vt:lpstr>MEGA Mentors</vt:lpstr>
      <vt:lpstr>Session 5 – Social Skills: Anger Management    https://www.youtube.com/watch?v=DbpTohPUhMw     </vt:lpstr>
      <vt:lpstr>Session 5: Article</vt:lpstr>
      <vt:lpstr>Session 5: Lesson Overview</vt:lpstr>
      <vt:lpstr>MEGA Mentors</vt:lpstr>
      <vt:lpstr>Making Money Work For You and Life Skills</vt:lpstr>
      <vt:lpstr>MEGA Mentors</vt:lpstr>
      <vt:lpstr>Session 6 – Social Skills Overview    Friendships and social media  Cyberbullying strategies  Dealing with conflict strategies  </vt:lpstr>
      <vt:lpstr>Session 6: Lessons Overview  </vt:lpstr>
      <vt:lpstr>Session 6: Lesson Overview: Making Money Work for You</vt:lpstr>
      <vt:lpstr>Evaluation &amp; Survey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Cummings</dc:creator>
  <cp:lastModifiedBy>Microsoft Office User</cp:lastModifiedBy>
  <cp:revision>108</cp:revision>
  <dcterms:created xsi:type="dcterms:W3CDTF">2017-05-25T12:47:13Z</dcterms:created>
  <dcterms:modified xsi:type="dcterms:W3CDTF">2021-06-03T05:15:33Z</dcterms:modified>
</cp:coreProperties>
</file>