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9" r:id="rId3"/>
  </p:sldMasterIdLst>
  <p:notesMasterIdLst>
    <p:notesMasterId r:id="rId18"/>
  </p:notesMasterIdLst>
  <p:sldIdLst>
    <p:sldId id="256" r:id="rId4"/>
    <p:sldId id="257" r:id="rId5"/>
    <p:sldId id="259" r:id="rId6"/>
    <p:sldId id="262" r:id="rId7"/>
    <p:sldId id="260" r:id="rId8"/>
    <p:sldId id="261" r:id="rId9"/>
    <p:sldId id="263" r:id="rId10"/>
    <p:sldId id="265" r:id="rId11"/>
    <p:sldId id="264" r:id="rId12"/>
    <p:sldId id="266" r:id="rId13"/>
    <p:sldId id="268" r:id="rId14"/>
    <p:sldId id="270" r:id="rId15"/>
    <p:sldId id="267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94660"/>
  </p:normalViewPr>
  <p:slideViewPr>
    <p:cSldViewPr snapToGrid="0">
      <p:cViewPr varScale="1">
        <p:scale>
          <a:sx n="55" d="100"/>
          <a:sy n="55" d="100"/>
        </p:scale>
        <p:origin x="102" y="1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microsoft.com/office/2015/10/relationships/revisionInfo" Target="revisionInfo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B2D7B-8DEF-4B5B-BAAD-09BF22B149BB}" type="datetimeFigureOut">
              <a:rPr lang="en-US" smtClean="0"/>
              <a:t>10/30/2017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F8016-8411-4E59-ABE2-D0306890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120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Self-explanatory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F8016-8411-4E59-ABE2-D03068908B8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307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 an example.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F8016-8411-4E59-ABE2-D03068908B8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231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 an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F8016-8411-4E59-ABE2-D03068908B8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045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F77B-A8DF-40AC-827B-B440587BEE83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597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F46B-F6CE-4FAA-B9B1-35CF85584439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611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CC7B-6917-4167-966C-904C0B42769E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676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F77B-A8DF-40AC-827B-B440587BEE83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207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7F7C-BD4D-4E6B-A469-2471313395EA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604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60CC-A976-4B17-A6D8-4E78D3532A26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2430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AA48-1BD9-4C0C-829B-B340034CB96F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6868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D5DF-5E24-492B-98FB-DF28F335E790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132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8761-D0CE-4A85-BD26-C33DD429C462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6450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3E2F-6930-44D2-94AB-926F459E8AA8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8988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8B29-6391-4D3A-A960-1B7AA5810B8E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85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7F7C-BD4D-4E6B-A469-2471313395EA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1587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EC4C-1907-4447-8E28-02D9EDC047FA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9475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955A-F439-45DA-972F-96EAF3274CEA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751840"/>
      </p:ext>
    </p:extLst>
  </p:cSld>
  <p:clrMapOvr>
    <a:masterClrMapping/>
  </p:clrMapOvr>
  <p:hf hd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955A-F439-45DA-972F-96EAF3274CEA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4388736"/>
      </p:ext>
    </p:extLst>
  </p:cSld>
  <p:clrMapOvr>
    <a:masterClrMapping/>
  </p:clrMapOvr>
  <p:hf hd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955A-F439-45DA-972F-96EAF3274CEA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661636"/>
      </p:ext>
    </p:extLst>
  </p:cSld>
  <p:clrMapOvr>
    <a:masterClrMapping/>
  </p:clrMapOvr>
  <p:hf hd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955A-F439-45DA-972F-96EAF3274CEA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8815906"/>
      </p:ext>
    </p:extLst>
  </p:cSld>
  <p:clrMapOvr>
    <a:masterClrMapping/>
  </p:clrMapOvr>
  <p:hf hd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955A-F439-45DA-972F-96EAF3274CEA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815747"/>
      </p:ext>
    </p:extLst>
  </p:cSld>
  <p:clrMapOvr>
    <a:masterClrMapping/>
  </p:clrMapOvr>
  <p:hf hdr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F46B-F6CE-4FAA-B9B1-35CF85584439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565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CC7B-6917-4167-966C-904C0B42769E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3592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F77B-A8DF-40AC-827B-B440587BEE83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0162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7F7C-BD4D-4E6B-A469-2471313395EA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423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60CC-A976-4B17-A6D8-4E78D3532A26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9779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60CC-A976-4B17-A6D8-4E78D3532A26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7342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AA48-1BD9-4C0C-829B-B340034CB96F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6902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D5DF-5E24-492B-98FB-DF28F335E790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0025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8761-D0CE-4A85-BD26-C33DD429C462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9887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3E2F-6930-44D2-94AB-926F459E8AA8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458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8B29-6391-4D3A-A960-1B7AA5810B8E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22153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EC4C-1907-4447-8E28-02D9EDC047FA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36322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955A-F439-45DA-972F-96EAF3274CEA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060513"/>
      </p:ext>
    </p:extLst>
  </p:cSld>
  <p:clrMapOvr>
    <a:masterClrMapping/>
  </p:clrMapOvr>
  <p:hf hdr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955A-F439-45DA-972F-96EAF3274CEA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83139724"/>
      </p:ext>
    </p:extLst>
  </p:cSld>
  <p:clrMapOvr>
    <a:masterClrMapping/>
  </p:clrMapOvr>
  <p:hf hdr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955A-F439-45DA-972F-96EAF3274CEA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889243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AA48-1BD9-4C0C-829B-B340034CB96F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7781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955A-F439-45DA-972F-96EAF3274CEA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9244532"/>
      </p:ext>
    </p:extLst>
  </p:cSld>
  <p:clrMapOvr>
    <a:masterClrMapping/>
  </p:clrMapOvr>
  <p:hf hdr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955A-F439-45DA-972F-96EAF3274CEA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767544"/>
      </p:ext>
    </p:extLst>
  </p:cSld>
  <p:clrMapOvr>
    <a:masterClrMapping/>
  </p:clrMapOvr>
  <p:hf hdr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F46B-F6CE-4FAA-B9B1-35CF85584439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84717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CC7B-6917-4167-966C-904C0B42769E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849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D5DF-5E24-492B-98FB-DF28F335E790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88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8761-D0CE-4A85-BD26-C33DD429C462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3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3E2F-6930-44D2-94AB-926F459E8AA8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79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8B29-6391-4D3A-A960-1B7AA5810B8E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002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EC4C-1907-4447-8E28-02D9EDC047FA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554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D955A-F439-45DA-972F-96EAF3274CEA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426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D955A-F439-45DA-972F-96EAF3274CEA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263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D955A-F439-45DA-972F-96EAF3274CEA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965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480797" y="1690688"/>
            <a:ext cx="8711202" cy="5167312"/>
          </a:xfrm>
          <a:custGeom>
            <a:avLst/>
            <a:gdLst>
              <a:gd name="connsiteX0" fmla="*/ 0 w 8711202"/>
              <a:gd name="connsiteY0" fmla="*/ 0 h 5167312"/>
              <a:gd name="connsiteX1" fmla="*/ 7243482 w 8711202"/>
              <a:gd name="connsiteY1" fmla="*/ 0 h 5167312"/>
              <a:gd name="connsiteX2" fmla="*/ 8711202 w 8711202"/>
              <a:gd name="connsiteY2" fmla="*/ 0 h 5167312"/>
              <a:gd name="connsiteX3" fmla="*/ 8711202 w 8711202"/>
              <a:gd name="connsiteY3" fmla="*/ 5167312 h 5167312"/>
              <a:gd name="connsiteX4" fmla="*/ 7243482 w 8711202"/>
              <a:gd name="connsiteY4" fmla="*/ 5167312 h 5167312"/>
              <a:gd name="connsiteX5" fmla="*/ 221324 w 8711202"/>
              <a:gd name="connsiteY5" fmla="*/ 5167312 h 5167312"/>
              <a:gd name="connsiteX6" fmla="*/ 2615203 w 8711202"/>
              <a:gd name="connsiteY6" fmla="*/ 952 h 5167312"/>
              <a:gd name="connsiteX7" fmla="*/ 0 w 8711202"/>
              <a:gd name="connsiteY7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1202" h="5167312">
                <a:moveTo>
                  <a:pt x="0" y="0"/>
                </a:moveTo>
                <a:lnTo>
                  <a:pt x="7243482" y="0"/>
                </a:lnTo>
                <a:lnTo>
                  <a:pt x="8711202" y="0"/>
                </a:lnTo>
                <a:lnTo>
                  <a:pt x="8711202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1691640"/>
            <a:ext cx="5931454" cy="5166360"/>
          </a:xfrm>
          <a:custGeom>
            <a:avLst/>
            <a:gdLst>
              <a:gd name="connsiteX0" fmla="*/ 0 w 5931454"/>
              <a:gd name="connsiteY0" fmla="*/ 0 h 5166360"/>
              <a:gd name="connsiteX1" fmla="*/ 5931454 w 5931454"/>
              <a:gd name="connsiteY1" fmla="*/ 0 h 5166360"/>
              <a:gd name="connsiteX2" fmla="*/ 3537575 w 5931454"/>
              <a:gd name="connsiteY2" fmla="*/ 5166360 h 5166360"/>
              <a:gd name="connsiteX3" fmla="*/ 0 w 5931454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1454" h="5166360">
                <a:moveTo>
                  <a:pt x="0" y="0"/>
                </a:moveTo>
                <a:lnTo>
                  <a:pt x="5931454" y="0"/>
                </a:lnTo>
                <a:lnTo>
                  <a:pt x="3537575" y="5166360"/>
                </a:lnTo>
                <a:lnTo>
                  <a:pt x="0" y="5166360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0" name="Content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3088" y="3425371"/>
            <a:ext cx="5170711" cy="1499506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  <p:sp>
        <p:nvSpPr>
          <p:cNvPr id="20" name="Freeform: Shape 1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178805" y="-2"/>
            <a:ext cx="6013194" cy="1511304"/>
          </a:xfrm>
          <a:custGeom>
            <a:avLst/>
            <a:gdLst>
              <a:gd name="connsiteX0" fmla="*/ 4545473 w 6013194"/>
              <a:gd name="connsiteY0" fmla="*/ 0 h 1511304"/>
              <a:gd name="connsiteX1" fmla="*/ 6013194 w 6013194"/>
              <a:gd name="connsiteY1" fmla="*/ 0 h 1511304"/>
              <a:gd name="connsiteX2" fmla="*/ 6013194 w 6013194"/>
              <a:gd name="connsiteY2" fmla="*/ 1508760 h 1511304"/>
              <a:gd name="connsiteX3" fmla="*/ 4545474 w 6013194"/>
              <a:gd name="connsiteY3" fmla="*/ 1508760 h 1511304"/>
              <a:gd name="connsiteX4" fmla="*/ 4545474 w 6013194"/>
              <a:gd name="connsiteY4" fmla="*/ 1511304 h 1511304"/>
              <a:gd name="connsiteX5" fmla="*/ 0 w 6013194"/>
              <a:gd name="connsiteY5" fmla="*/ 1511304 h 1511304"/>
              <a:gd name="connsiteX6" fmla="*/ 697617 w 6013194"/>
              <a:gd name="connsiteY6" fmla="*/ 3 h 1511304"/>
              <a:gd name="connsiteX7" fmla="*/ 4545473 w 6013194"/>
              <a:gd name="connsiteY7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13194" h="1511304">
                <a:moveTo>
                  <a:pt x="4545473" y="0"/>
                </a:moveTo>
                <a:lnTo>
                  <a:pt x="6013194" y="0"/>
                </a:lnTo>
                <a:lnTo>
                  <a:pt x="6013194" y="1508760"/>
                </a:lnTo>
                <a:lnTo>
                  <a:pt x="4545474" y="1508760"/>
                </a:lnTo>
                <a:lnTo>
                  <a:pt x="4545474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5340605" cy="1146176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Working With Your Teachers and Mentors</a:t>
            </a:r>
            <a:endParaRPr lang="en-US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838200" y="2103120"/>
            <a:ext cx="3603171" cy="282175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chemeClr val="bg1"/>
                </a:solidFill>
              </a:rPr>
              <a:t>This MEGA Orientation is for all grade levels</a:t>
            </a: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FE8B-6D00-4F5B-B85B-531F45CBB2D5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Version :                    Written  by:                           Edited by: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70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1" dirty="0">
                <a:solidFill>
                  <a:srgbClr val="90C226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MEGA Mentors</a:t>
            </a:r>
            <a:endParaRPr lang="en-US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61C-EA50-41E6-A464-CACC8587A54B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10</a:t>
            </a:fld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01362" y="5486400"/>
            <a:ext cx="11112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Give a little Respect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1791196"/>
            <a:ext cx="1051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Think about your personal and academic goals.</a:t>
            </a:r>
          </a:p>
        </p:txBody>
      </p:sp>
      <p:sp>
        <p:nvSpPr>
          <p:cNvPr id="3" name="Rectangle 2"/>
          <p:cNvSpPr/>
          <p:nvPr/>
        </p:nvSpPr>
        <p:spPr>
          <a:xfrm>
            <a:off x="601362" y="2476480"/>
            <a:ext cx="1075243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this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 2 personal goals and 2 academic goals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down things that your 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 may be able to assist you with in 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your goals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 things 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your mentor could do to assist you in meeting your goals.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down 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 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things that you 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do in order to assist you in achieving </a:t>
            </a:r>
            <a:r>
              <a:rPr lang="en-US" sz="2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goals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en-US" sz="2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35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1" dirty="0">
                <a:solidFill>
                  <a:srgbClr val="90C226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MEGA Mentors</a:t>
            </a:r>
            <a:endParaRPr lang="en-US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61C-EA50-41E6-A464-CACC8587A54B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11</a:t>
            </a:fld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01362" y="5486400"/>
            <a:ext cx="11112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Give a little Respect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1690688"/>
            <a:ext cx="1051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103154">
                    <a:lumMod val="90000"/>
                    <a:lumOff val="10000"/>
                  </a:srgbClr>
                </a:solidFill>
                <a:ea typeface="+mj-ea"/>
                <a:cs typeface="Calibri Light" panose="020F0302020204030204" pitchFamily="34" charset="0"/>
              </a:rPr>
              <a:t>Adapting to Life for Personal Good</a:t>
            </a:r>
            <a:endParaRPr lang="en-US" sz="3200" dirty="0">
              <a:cs typeface="Calibri Light" panose="020F03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8200" y="2776081"/>
            <a:ext cx="105156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Think about it: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not always get 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 teacher, mentor, college 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professor, 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coach or supervisor that 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prefer -- that’s life! </a:t>
            </a:r>
            <a:endParaRPr lang="en-US" sz="22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 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changes are not always possible; nor are they always granted, even if they are possible.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specific changes can you make when this occurs so that you will be able to meet your personal and academic goals without setbacks in your timeframe?</a:t>
            </a:r>
          </a:p>
        </p:txBody>
      </p:sp>
    </p:spTree>
    <p:extLst>
      <p:ext uri="{BB962C8B-B14F-4D97-AF65-F5344CB8AC3E}">
        <p14:creationId xmlns:p14="http://schemas.microsoft.com/office/powerpoint/2010/main" val="304327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1" dirty="0">
                <a:solidFill>
                  <a:srgbClr val="90C226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MEGA Mentors</a:t>
            </a:r>
            <a:endParaRPr lang="en-US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61C-EA50-41E6-A464-CACC8587A54B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12</a:t>
            </a:fld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01362" y="5486400"/>
            <a:ext cx="11112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Give a little Respect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361" y="1690688"/>
            <a:ext cx="111128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103154">
                    <a:lumMod val="90000"/>
                    <a:lumOff val="10000"/>
                  </a:srgbClr>
                </a:solidFill>
                <a:ea typeface="+mj-ea"/>
                <a:cs typeface="Calibri Light" panose="020F0302020204030204" pitchFamily="34" charset="0"/>
              </a:rPr>
              <a:t>“Please” and “thank you” are still in style</a:t>
            </a:r>
            <a:endParaRPr lang="en-US" sz="3200" dirty="0">
              <a:cs typeface="Calibri Light" panose="020F03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8200" y="2776081"/>
            <a:ext cx="10515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It’s </a:t>
            </a:r>
            <a:r>
              <a:rPr lang="en-US" sz="2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 say “please” and “thank you” to those who help you reach your goals.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Manners are like music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transcend 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racial, ethnic, and cultural boundaries, and help to build positive relationships with people young and old.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forget to use yours.</a:t>
            </a:r>
          </a:p>
        </p:txBody>
      </p:sp>
    </p:spTree>
    <p:extLst>
      <p:ext uri="{BB962C8B-B14F-4D97-AF65-F5344CB8AC3E}">
        <p14:creationId xmlns:p14="http://schemas.microsoft.com/office/powerpoint/2010/main" val="182288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1" dirty="0">
                <a:solidFill>
                  <a:srgbClr val="90C226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MEGA Mentors</a:t>
            </a:r>
            <a:endParaRPr lang="en-US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61C-EA50-41E6-A464-CACC8587A54B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13</a:t>
            </a:fld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01362" y="5486400"/>
            <a:ext cx="11112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Give a little Respect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1791196"/>
            <a:ext cx="1051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 Thank you for your attention!</a:t>
            </a:r>
          </a:p>
        </p:txBody>
      </p:sp>
      <p:sp>
        <p:nvSpPr>
          <p:cNvPr id="3" name="Rectangle 2"/>
          <p:cNvSpPr/>
          <p:nvPr/>
        </p:nvSpPr>
        <p:spPr>
          <a:xfrm>
            <a:off x="601362" y="2476480"/>
            <a:ext cx="10752438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000" b="1" dirty="0" smtClean="0">
              <a:solidFill>
                <a:schemeClr val="accent1">
                  <a:lumMod val="50000"/>
                </a:schemeClr>
              </a:solidFill>
              <a:latin typeface="AR BLANCA" panose="02000000000000000000" pitchFamily="2" charset="0"/>
              <a:cs typeface="Arial" panose="020B0604020202020204" pitchFamily="34" charset="0"/>
            </a:endParaRPr>
          </a:p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AR BLANCA" panose="02000000000000000000" pitchFamily="2" charset="0"/>
                <a:cs typeface="Arial" panose="020B0604020202020204" pitchFamily="34" charset="0"/>
              </a:rPr>
              <a:t>Have</a:t>
            </a: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AR BLANCA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rgbClr val="7030A0"/>
                </a:solidFill>
                <a:latin typeface="AR BLANCA" panose="02000000000000000000" pitchFamily="2" charset="0"/>
                <a:cs typeface="Arial" panose="020B0604020202020204" pitchFamily="34" charset="0"/>
              </a:rPr>
              <a:t>yourself </a:t>
            </a:r>
            <a:r>
              <a:rPr lang="en-US" sz="4400" b="1" dirty="0" smtClean="0">
                <a:solidFill>
                  <a:schemeClr val="accent6"/>
                </a:solidFill>
                <a:latin typeface="AR BLANCA" panose="02000000000000000000" pitchFamily="2" charset="0"/>
                <a:cs typeface="Arial" panose="020B0604020202020204" pitchFamily="34" charset="0"/>
              </a:rPr>
              <a:t>an</a:t>
            </a: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AR BLANCA" panose="02000000000000000000" pitchFamily="2" charset="0"/>
                <a:cs typeface="Arial" panose="020B0604020202020204" pitchFamily="34" charset="0"/>
              </a:rPr>
              <a:t> awesome </a:t>
            </a:r>
            <a:r>
              <a:rPr lang="en-US" sz="4400" b="1" dirty="0" smtClean="0">
                <a:solidFill>
                  <a:schemeClr val="accent2"/>
                </a:solidFill>
                <a:latin typeface="AR BLANCA" panose="02000000000000000000" pitchFamily="2" charset="0"/>
                <a:cs typeface="Arial" panose="020B0604020202020204" pitchFamily="34" charset="0"/>
              </a:rPr>
              <a:t>year!!!</a:t>
            </a:r>
            <a:endParaRPr lang="en-US" sz="4400" b="1" dirty="0">
              <a:solidFill>
                <a:schemeClr val="accent2"/>
              </a:solidFill>
              <a:latin typeface="AR BLANCA" panose="02000000000000000000" pitchFamily="2" charset="0"/>
              <a:cs typeface="Arial" panose="020B0604020202020204" pitchFamily="34" charset="0"/>
            </a:endParaRPr>
          </a:p>
          <a:p>
            <a:endParaRPr lang="en-US" sz="2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54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1" dirty="0">
                <a:solidFill>
                  <a:srgbClr val="90C226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MEGA Mentors</a:t>
            </a:r>
            <a:endParaRPr lang="en-US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61C-EA50-41E6-A464-CACC8587A54B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14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0" y="1791196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References and Contributors</a:t>
            </a:r>
          </a:p>
        </p:txBody>
      </p:sp>
      <p:sp>
        <p:nvSpPr>
          <p:cNvPr id="3" name="Rectangle 2"/>
          <p:cNvSpPr/>
          <p:nvPr/>
        </p:nvSpPr>
        <p:spPr>
          <a:xfrm>
            <a:off x="1051560" y="2476479"/>
            <a:ext cx="99441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tips for the presenter 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Encourage the students to think about adopting a “positive” life aphorism that they can repeat when times are tough-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-------”gratitude can turn a negative into a positive”; “it could be worse”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Role play; one mentor as the teacher, the other, a student(be creative)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papers, books, research sources or other contributors. </a:t>
            </a:r>
            <a:endParaRPr lang="en-US" sz="22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Howard Corey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Internet research from a college survey.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 power point presentation.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Input from other mentors.</a:t>
            </a:r>
            <a:endParaRPr lang="en-US" sz="2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80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3741" y="482373"/>
            <a:ext cx="10832756" cy="1321713"/>
          </a:xfrm>
        </p:spPr>
        <p:txBody>
          <a:bodyPr>
            <a:normAutofit/>
          </a:bodyPr>
          <a:lstStyle/>
          <a:p>
            <a:r>
              <a:rPr lang="en-US" sz="40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</a:t>
            </a:r>
            <a:r>
              <a:rPr lang="en-US" sz="40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Outline/Lesson Guide</a:t>
            </a:r>
            <a:endParaRPr lang="en-US" sz="4000" b="1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61C-EA50-41E6-A464-CACC8587A54B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2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83741" y="1359243"/>
            <a:ext cx="1100575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Mega Mentors Lesson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Guide</a:t>
            </a:r>
          </a:p>
          <a:p>
            <a:pPr algn="ctr"/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Working With Your Teachers and Mentors</a:t>
            </a:r>
          </a:p>
          <a:p>
            <a:pPr algn="ctr"/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(All Grades Every Year)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Format: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Classroom,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group discussion 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Suggested Teaching Method: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Presentation, demonstration, facilitated discussion teams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Lesson Objectives: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Teach the students how to build a positive relationship with the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teachers </a:t>
            </a:r>
            <a:r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and mentors.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Explain why, if plausible, for the student to respect the teacher.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Make sure the student understands that this is not a grievance session against teachers.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Understand how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 little respect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can go a long way!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Key Concept: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core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function of a teacher is to provide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with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information in the teacher’s field of expertise that will help them improve their chances of gaining wisdom.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This is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not a relationship of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equals, nor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 social relationship. While the teacher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should treat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you with respect, they are boss and have final control. Teachers are in class to teach and students are there to learn. 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should the student know at the end of this session?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they are in school to gain knowledge from </a:t>
            </a: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teachers and mentors.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 that the MEGA Mentors are here to help them become better individuals.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Suggested Material Equipment: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Computer, Projector, Power Point presentation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“Working With Your Teachers And Mentors”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83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MEGA Mentors</a:t>
            </a:r>
            <a:endParaRPr lang="en-US" sz="4000" b="1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61C-EA50-41E6-A464-CACC8587A54B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3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01362" y="1690689"/>
            <a:ext cx="11112843" cy="31393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6600" b="1" dirty="0" smtClean="0">
                <a:latin typeface="AR BERKLEY" panose="02000000000000000000" pitchFamily="2" charset="0"/>
              </a:rPr>
              <a:t>“Building </a:t>
            </a:r>
            <a:r>
              <a:rPr lang="en-US" sz="6600" b="1" dirty="0">
                <a:latin typeface="AR BERKLEY" panose="02000000000000000000" pitchFamily="2" charset="0"/>
              </a:rPr>
              <a:t>a </a:t>
            </a:r>
            <a:r>
              <a:rPr lang="en-US" sz="6600" b="1" dirty="0" smtClean="0">
                <a:latin typeface="AR BERKLEY" panose="02000000000000000000" pitchFamily="2" charset="0"/>
              </a:rPr>
              <a:t>Relationship With         </a:t>
            </a:r>
            <a:r>
              <a:rPr lang="en-US" sz="6200" b="1" dirty="0" smtClean="0">
                <a:latin typeface="AR BERKLEY" panose="02000000000000000000" pitchFamily="2" charset="0"/>
              </a:rPr>
              <a:t>Your Teachers</a:t>
            </a:r>
            <a:r>
              <a:rPr lang="en-US" sz="6600" b="1" dirty="0" smtClean="0">
                <a:latin typeface="AR BERKLEY" panose="02000000000000000000" pitchFamily="2" charset="0"/>
              </a:rPr>
              <a:t> </a:t>
            </a:r>
          </a:p>
          <a:p>
            <a:pPr algn="r"/>
            <a:r>
              <a:rPr lang="en-US" sz="6000" b="1" dirty="0" smtClean="0">
                <a:latin typeface="AR BERKLEY" panose="02000000000000000000" pitchFamily="2" charset="0"/>
              </a:rPr>
              <a:t>&amp; Mentors</a:t>
            </a:r>
            <a:r>
              <a:rPr lang="en-US" sz="6600" b="1" dirty="0" smtClean="0">
                <a:latin typeface="AR BERKLEY" panose="02000000000000000000" pitchFamily="2" charset="0"/>
              </a:rPr>
              <a:t>”</a:t>
            </a:r>
            <a:endParaRPr lang="en-US" sz="6600" b="1" dirty="0">
              <a:latin typeface="AR BERKLEY" panose="02000000000000000000" pitchFamily="2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246850" y="2453628"/>
            <a:ext cx="5868798" cy="19254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898008" y="2445240"/>
            <a:ext cx="4603460" cy="962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01362" y="5486400"/>
            <a:ext cx="11112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Give a little Respect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49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1" dirty="0">
                <a:solidFill>
                  <a:srgbClr val="90C226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MEGA Mentors</a:t>
            </a:r>
            <a:endParaRPr lang="en-US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61C-EA50-41E6-A464-CACC8587A54B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4</a:t>
            </a:fld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01362" y="5486400"/>
            <a:ext cx="11112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Give a little Respect</a:t>
            </a:r>
          </a:p>
        </p:txBody>
      </p:sp>
      <p:sp>
        <p:nvSpPr>
          <p:cNvPr id="2" name="Rectangle 1"/>
          <p:cNvSpPr/>
          <p:nvPr/>
        </p:nvSpPr>
        <p:spPr>
          <a:xfrm>
            <a:off x="838200" y="1791196"/>
            <a:ext cx="10515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THIS IS A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DISCUSSION ON RELATIONSHIPS WITH YOUR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TEACHERS AND MENTORS  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2690336"/>
            <a:ext cx="10515600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Expectations:</a:t>
            </a:r>
            <a:endParaRPr lang="en-US" sz="2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Everyone has an opinion. Express yours in a respectful manner.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don’t interrupt others while they are speaking.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an open mind; you won’t learn anything new with a closed one.</a:t>
            </a:r>
          </a:p>
        </p:txBody>
      </p:sp>
    </p:spTree>
    <p:extLst>
      <p:ext uri="{BB962C8B-B14F-4D97-AF65-F5344CB8AC3E}">
        <p14:creationId xmlns:p14="http://schemas.microsoft.com/office/powerpoint/2010/main" val="357757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1" dirty="0">
                <a:solidFill>
                  <a:srgbClr val="90C226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MEGA Mentors</a:t>
            </a:r>
            <a:endParaRPr lang="en-US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61C-EA50-41E6-A464-CACC8587A54B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5</a:t>
            </a:fld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01362" y="5486400"/>
            <a:ext cx="11112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Give a little Respect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54763" y="1690688"/>
            <a:ext cx="1019903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What </a:t>
            </a:r>
            <a:r>
              <a:rPr lang="en-US" sz="3000" b="1" dirty="0" smtClean="0">
                <a:solidFill>
                  <a:schemeClr val="accent1">
                    <a:lumMod val="50000"/>
                  </a:schemeClr>
                </a:solidFill>
              </a:rPr>
              <a:t>Does "respect” look 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like?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4012652"/>
            <a:ext cx="5329881" cy="129251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38200" y="2238378"/>
            <a:ext cx="1051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What 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do you see when someone is being respectful?</a:t>
            </a:r>
          </a:p>
        </p:txBody>
      </p:sp>
    </p:spTree>
    <p:extLst>
      <p:ext uri="{BB962C8B-B14F-4D97-AF65-F5344CB8AC3E}">
        <p14:creationId xmlns:p14="http://schemas.microsoft.com/office/powerpoint/2010/main" val="16903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1" dirty="0">
                <a:solidFill>
                  <a:srgbClr val="90C226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MEGA Mentors</a:t>
            </a:r>
            <a:endParaRPr lang="en-US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61C-EA50-41E6-A464-CACC8587A54B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6</a:t>
            </a:fld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01362" y="5486400"/>
            <a:ext cx="11112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Give a little Respect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1807937"/>
            <a:ext cx="10515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What does “respect” sound like?</a:t>
            </a:r>
            <a:b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en-US" sz="3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1363" y="2468880"/>
            <a:ext cx="1075243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</a:rPr>
              <a:t>+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What 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do you hear when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respect is 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being given?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3299" y="3797643"/>
            <a:ext cx="1225402" cy="1762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31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35075"/>
          </a:xfrm>
        </p:spPr>
        <p:txBody>
          <a:bodyPr/>
          <a:lstStyle/>
          <a:p>
            <a:pPr algn="ctr"/>
            <a:r>
              <a:rPr lang="en-US" sz="4000" b="1" i="1" dirty="0">
                <a:solidFill>
                  <a:srgbClr val="90C226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MEGA Mentors</a:t>
            </a:r>
            <a:endParaRPr lang="en-US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61C-EA50-41E6-A464-CACC8587A54B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7</a:t>
            </a:fld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01362" y="5486400"/>
            <a:ext cx="11112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Give a little Respect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2100818"/>
            <a:ext cx="1051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Give your opinion on the following:</a:t>
            </a:r>
            <a:b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811780"/>
            <a:ext cx="99517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2000"/>
              </a:spcBef>
              <a:buClr>
                <a:srgbClr val="FF7F01"/>
              </a:buClr>
              <a:buSzPct val="90000"/>
            </a:pPr>
            <a:r>
              <a:rPr lang="en-US" sz="27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“You</a:t>
            </a:r>
            <a:r>
              <a:rPr lang="en-US" sz="27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cannot force a person to show you respect, but you can refuse to be disrespected</a:t>
            </a:r>
            <a:r>
              <a:rPr lang="en-US" sz="27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pPr marL="342900" lvl="0" indent="-342900">
              <a:spcBef>
                <a:spcPts val="2000"/>
              </a:spcBef>
              <a:buClr>
                <a:srgbClr val="FF7F01"/>
              </a:buClr>
              <a:buSzPct val="90000"/>
              <a:buFont typeface="Wingdings 2" pitchFamily="18" charset="2"/>
              <a:buChar char=""/>
            </a:pP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should you respond at school when you feel you have been disrespected by an adult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? 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A student?</a:t>
            </a:r>
            <a:endParaRPr lang="en-US" sz="2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2000"/>
              </a:spcBef>
              <a:buClr>
                <a:srgbClr val="FF7F01"/>
              </a:buClr>
              <a:buSzPct val="90000"/>
              <a:buFont typeface="Wingdings 2" pitchFamily="18" charset="2"/>
              <a:buChar char=""/>
            </a:pP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options do you have that 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won’t get 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into trouble?</a:t>
            </a:r>
          </a:p>
          <a:p>
            <a:pPr lvl="0">
              <a:spcBef>
                <a:spcPts val="2000"/>
              </a:spcBef>
              <a:buClr>
                <a:srgbClr val="FF7F01"/>
              </a:buClr>
              <a:buSzPct val="90000"/>
            </a:pPr>
            <a:endParaRPr lang="en-US" sz="2800" b="1" dirty="0">
              <a:solidFill>
                <a:srgbClr val="FF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6167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1" dirty="0">
                <a:solidFill>
                  <a:srgbClr val="90C226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MEGA Mentors</a:t>
            </a:r>
            <a:endParaRPr lang="en-US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61C-EA50-41E6-A464-CACC8587A54B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8</a:t>
            </a:fld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01362" y="5486400"/>
            <a:ext cx="11112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Give a little Respect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1988820"/>
            <a:ext cx="1051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Great teachers expect nothing but your very  best!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2871727"/>
            <a:ext cx="105156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How can you show your teacher  that you are giving your best 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each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day?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If necessary, how would you explain to your teacher or counselor that there is something preventing 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you from giving your 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best? Can you be honest?</a:t>
            </a:r>
            <a:endParaRPr lang="en-US" sz="2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69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1" dirty="0">
                <a:solidFill>
                  <a:srgbClr val="90C226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MEGA Mentors</a:t>
            </a:r>
            <a:endParaRPr lang="en-US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61C-EA50-41E6-A464-CACC8587A54B}" type="datetime1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9</a:t>
            </a:fld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 rot="10800000" flipV="1">
            <a:off x="838199" y="5917434"/>
            <a:ext cx="10515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Give a little Respect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1260248"/>
            <a:ext cx="102031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Reflect upon the statement below:</a:t>
            </a:r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1" name="Content Placeholder 9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2493" r="-72493"/>
          <a:stretch>
            <a:fillRect/>
          </a:stretch>
        </p:blipFill>
        <p:spPr>
          <a:xfrm>
            <a:off x="838201" y="1807936"/>
            <a:ext cx="10515600" cy="4055077"/>
          </a:xfrm>
          <a:prstGeom prst="rect">
            <a:avLst/>
          </a:prstGeom>
          <a:solidFill>
            <a:srgbClr val="0096FF">
              <a:lumMod val="75000"/>
            </a:srgbClr>
          </a:solidFill>
          <a:ln>
            <a:solidFill>
              <a:srgbClr val="F1B015">
                <a:lumMod val="60000"/>
                <a:lumOff val="40000"/>
              </a:srgbClr>
            </a:solidFill>
          </a:ln>
        </p:spPr>
      </p:pic>
    </p:spTree>
    <p:extLst>
      <p:ext uri="{BB962C8B-B14F-4D97-AF65-F5344CB8AC3E}">
        <p14:creationId xmlns:p14="http://schemas.microsoft.com/office/powerpoint/2010/main" val="401095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1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795</TotalTime>
  <Words>1003</Words>
  <Application>Microsoft Office PowerPoint</Application>
  <PresentationFormat>Widescreen</PresentationFormat>
  <Paragraphs>144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7" baseType="lpstr">
      <vt:lpstr>AR BERKLEY</vt:lpstr>
      <vt:lpstr>AR BLANCA</vt:lpstr>
      <vt:lpstr>Arial</vt:lpstr>
      <vt:lpstr>Calibri</vt:lpstr>
      <vt:lpstr>Calibri Light</vt:lpstr>
      <vt:lpstr>Trebuchet MS</vt:lpstr>
      <vt:lpstr>Verdana</vt:lpstr>
      <vt:lpstr>Wingdings</vt:lpstr>
      <vt:lpstr>Wingdings 2</vt:lpstr>
      <vt:lpstr>Wingdings 3</vt:lpstr>
      <vt:lpstr>Office Theme</vt:lpstr>
      <vt:lpstr>Facet</vt:lpstr>
      <vt:lpstr>1_Facet</vt:lpstr>
      <vt:lpstr>Working With Your Teachers and Mentors</vt:lpstr>
      <vt:lpstr>Discussion Outline/Lesson Guide</vt:lpstr>
      <vt:lpstr>MEGA Mentors</vt:lpstr>
      <vt:lpstr>MEGA Mentors</vt:lpstr>
      <vt:lpstr>MEGA Mentors</vt:lpstr>
      <vt:lpstr>MEGA Mentors</vt:lpstr>
      <vt:lpstr>MEGA Mentors</vt:lpstr>
      <vt:lpstr>MEGA Mentors</vt:lpstr>
      <vt:lpstr>MEGA Mentors</vt:lpstr>
      <vt:lpstr>MEGA Mentors</vt:lpstr>
      <vt:lpstr>MEGA Mentors</vt:lpstr>
      <vt:lpstr>MEGA Mentors</vt:lpstr>
      <vt:lpstr>MEGA Mentors</vt:lpstr>
      <vt:lpstr>MEGA Mentors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Cummings</dc:creator>
  <cp:lastModifiedBy>johnnybeaton@gmail.com</cp:lastModifiedBy>
  <cp:revision>91</cp:revision>
  <dcterms:created xsi:type="dcterms:W3CDTF">2017-05-25T12:47:13Z</dcterms:created>
  <dcterms:modified xsi:type="dcterms:W3CDTF">2017-10-30T18:50:30Z</dcterms:modified>
</cp:coreProperties>
</file>